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51206400" cy="32918400"/>
  <p:notesSz cx="7077075" cy="936307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838">
          <p15:clr>
            <a:srgbClr val="A4A3A4"/>
          </p15:clr>
        </p15:guide>
        <p15:guide id="2" orient="horz" pos="20240">
          <p15:clr>
            <a:srgbClr val="A4A3A4"/>
          </p15:clr>
        </p15:guide>
        <p15:guide id="3" pos="6859">
          <p15:clr>
            <a:srgbClr val="A4A3A4"/>
          </p15:clr>
        </p15:guide>
        <p15:guide id="4" pos="458">
          <p15:clr>
            <a:srgbClr val="A4A3A4"/>
          </p15:clr>
        </p15:guide>
        <p15:guide id="5" pos="27242">
          <p15:clr>
            <a:srgbClr val="A4A3A4"/>
          </p15:clr>
        </p15:guide>
        <p15:guide id="6" pos="7344">
          <p15:clr>
            <a:srgbClr val="A4A3A4"/>
          </p15:clr>
        </p15:guide>
        <p15:guide id="7" pos="13672">
          <p15:clr>
            <a:srgbClr val="A4A3A4"/>
          </p15:clr>
        </p15:guide>
        <p15:guide id="8" pos="14155">
          <p15:clr>
            <a:srgbClr val="A4A3A4"/>
          </p15:clr>
        </p15:guide>
        <p15:guide id="9" pos="20453">
          <p15:clr>
            <a:srgbClr val="A4A3A4"/>
          </p15:clr>
        </p15:guide>
        <p15:guide id="10" pos="20968">
          <p15:clr>
            <a:srgbClr val="A4A3A4"/>
          </p15:clr>
        </p15:guide>
        <p15:guide id="11" pos="8002">
          <p15:clr>
            <a:srgbClr val="000000"/>
          </p15:clr>
        </p15:guide>
        <p15:guide id="12" pos="534">
          <p15:clr>
            <a:srgbClr val="000000"/>
          </p15:clr>
        </p15:guide>
        <p15:guide id="13" pos="31782">
          <p15:clr>
            <a:srgbClr val="000000"/>
          </p15:clr>
        </p15:guide>
        <p15:guide id="14" pos="8568">
          <p15:clr>
            <a:srgbClr val="000000"/>
          </p15:clr>
        </p15:guide>
        <p15:guide id="15" pos="15950">
          <p15:clr>
            <a:srgbClr val="000000"/>
          </p15:clr>
        </p15:guide>
        <p15:guide id="16" pos="16514">
          <p15:clr>
            <a:srgbClr val="000000"/>
          </p15:clr>
        </p15:guide>
        <p15:guide id="17" pos="23862">
          <p15:clr>
            <a:srgbClr val="000000"/>
          </p15:clr>
        </p15:guide>
        <p15:guide id="18" pos="24462">
          <p15:clr>
            <a:srgbClr val="000000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  <p15:guide id="3" orient="horz" pos="2949">
          <p15:clr>
            <a:srgbClr val="000000"/>
          </p15:clr>
        </p15:guide>
        <p15:guide id="4" pos="2229">
          <p15:clr>
            <a:srgbClr val="000000"/>
          </p15:clr>
        </p15:guide>
      </p15:notes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8" roundtripDataSignature="AMtx7mjwMEULymJ1hqifAOxcW5afzqy8D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DD6A238-49A3-45E1-BEFC-B98395B45FEE}">
  <a:tblStyle styleId="{5DD6A238-49A3-45E1-BEFC-B98395B45FE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58" autoAdjust="0"/>
    <p:restoredTop sz="95256" autoAdjust="0"/>
  </p:normalViewPr>
  <p:slideViewPr>
    <p:cSldViewPr snapToGrid="0">
      <p:cViewPr>
        <p:scale>
          <a:sx n="17" d="100"/>
          <a:sy n="17" d="100"/>
        </p:scale>
        <p:origin x="1368" y="106"/>
      </p:cViewPr>
      <p:guideLst>
        <p:guide orient="horz" pos="838"/>
        <p:guide orient="horz" pos="20240"/>
        <p:guide pos="6859"/>
        <p:guide pos="458"/>
        <p:guide pos="27242"/>
        <p:guide pos="7344"/>
        <p:guide pos="13672"/>
        <p:guide pos="14155"/>
        <p:guide pos="20453"/>
        <p:guide pos="20968"/>
        <p:guide pos="8002"/>
        <p:guide pos="534"/>
        <p:guide pos="31782"/>
        <p:guide pos="8568"/>
        <p:guide pos="15950"/>
        <p:guide pos="16514"/>
        <p:guide pos="23862"/>
        <p:guide pos="2446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928"/>
        <p:guide pos="2208"/>
        <p:guide orient="horz" pos="2949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3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10" Type="http://schemas.openxmlformats.org/officeDocument/2006/relationships/viewProps" Target="viewProps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3600" dirty="0"/>
              <a:t>Total Adolescent LARC Insertions for Office Wide Visits in 2018 and 2019</a:t>
            </a:r>
          </a:p>
        </c:rich>
      </c:tx>
      <c:layout>
        <c:manualLayout>
          <c:xMode val="edge"/>
          <c:yMode val="edge"/>
          <c:x val="0.10940473552337164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'Pivot table'!$R$12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E47-4899-9982-9ACE6887F67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E47-4899-9982-9ACE6887F67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'Pivot table'!$S$11:$T$11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'Pivot table'!$S$12:$T$12</c:f>
              <c:numCache>
                <c:formatCode>General</c:formatCode>
                <c:ptCount val="2"/>
                <c:pt idx="0">
                  <c:v>48</c:v>
                </c:pt>
                <c:pt idx="1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E47-4899-9982-9ACE6887F678}"/>
            </c:ext>
          </c:extLst>
        </c:ser>
        <c:ser>
          <c:idx val="1"/>
          <c:order val="1"/>
          <c:tx>
            <c:strRef>
              <c:f>'Pivot table'!$R$13</c:f>
              <c:strCache>
                <c:ptCount val="1"/>
                <c:pt idx="0">
                  <c:v>Nexplanon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1E47-4899-9982-9ACE6887F67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1E47-4899-9982-9ACE6887F67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'Pivot table'!$S$11:$T$11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'Pivot table'!$S$13:$T$13</c:f>
              <c:numCache>
                <c:formatCode>General</c:formatCode>
                <c:ptCount val="2"/>
                <c:pt idx="0">
                  <c:v>25</c:v>
                </c:pt>
                <c:pt idx="1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1E47-4899-9982-9ACE6887F67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66733" cy="468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25" tIns="46950" rIns="93925" bIns="4695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4008705" y="0"/>
            <a:ext cx="3066733" cy="468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25" tIns="46950" rIns="93925" bIns="4695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808038" y="703263"/>
            <a:ext cx="5461000" cy="3511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25" tIns="46950" rIns="93925" bIns="46950" anchor="t" anchorCtr="0">
            <a:noAutofit/>
          </a:bodyPr>
          <a:lstStyle>
            <a:lvl1pPr marL="457200" marR="0" lvl="0" indent="-228600" algn="l" rtl="0">
              <a:spcBef>
                <a:spcPts val="69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69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69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69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69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93297"/>
            <a:ext cx="3066733" cy="468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25" tIns="46950" rIns="93925" bIns="4695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4008705" y="8893297"/>
            <a:ext cx="3066733" cy="468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25" tIns="46950" rIns="93925" bIns="469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3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:notes"/>
          <p:cNvSpPr txBox="1">
            <a:spLocks noGrp="1"/>
          </p:cNvSpPr>
          <p:nvPr>
            <p:ph type="body" idx="1"/>
          </p:nvPr>
        </p:nvSpPr>
        <p:spPr>
          <a:xfrm>
            <a:off x="707708" y="4447461"/>
            <a:ext cx="5661600" cy="4213500"/>
          </a:xfrm>
          <a:prstGeom prst="rect">
            <a:avLst/>
          </a:prstGeom>
        </p:spPr>
        <p:txBody>
          <a:bodyPr spcFirstLastPara="1" wrap="square" lIns="93925" tIns="46950" rIns="93925" bIns="46950" anchor="t" anchorCtr="0">
            <a:noAutofit/>
          </a:bodyPr>
          <a:lstStyle/>
          <a:p>
            <a:pPr marL="0" lvl="0" indent="0" algn="l" rtl="0">
              <a:spcBef>
                <a:spcPts val="69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0" name="Google Shape;5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808038" y="703263"/>
            <a:ext cx="5461000" cy="3511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3840480" y="10226681"/>
            <a:ext cx="43525440" cy="7054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5250" tIns="87625" rIns="175250" bIns="87625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7680960" y="18653131"/>
            <a:ext cx="35844481" cy="8413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5250" tIns="87625" rIns="175250" bIns="87625" anchor="t" anchorCtr="0">
            <a:noAutofit/>
          </a:bodyPr>
          <a:lstStyle>
            <a:lvl1pPr marR="0" lvl="0" algn="ctr" rtl="0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  <a:defRPr sz="3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2960"/>
              </a:spcBef>
              <a:spcAft>
                <a:spcPts val="0"/>
              </a:spcAft>
              <a:buClr>
                <a:schemeClr val="dk1"/>
              </a:buClr>
              <a:buSzPts val="14800"/>
              <a:buFont typeface="Arial"/>
              <a:buNone/>
              <a:defRPr sz="1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2520"/>
              </a:spcBef>
              <a:spcAft>
                <a:spcPts val="0"/>
              </a:spcAft>
              <a:buClr>
                <a:schemeClr val="dk1"/>
              </a:buClr>
              <a:buSzPts val="12600"/>
              <a:buFont typeface="Arial"/>
              <a:buNone/>
              <a:defRPr sz="1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Arial"/>
              <a:buNone/>
              <a:defRPr sz="10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Arial"/>
              <a:buNone/>
              <a:defRPr sz="10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Arial"/>
              <a:buNone/>
              <a:defRPr sz="10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Arial"/>
              <a:buNone/>
              <a:defRPr sz="10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Arial"/>
              <a:buNone/>
              <a:defRPr sz="10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Arial"/>
              <a:buNone/>
              <a:defRPr sz="10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14" name="Google Shape;14;p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52400" y="152400"/>
            <a:ext cx="12820650" cy="5848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2"/>
          <p:cNvSpPr txBox="1">
            <a:spLocks noGrp="1"/>
          </p:cNvSpPr>
          <p:nvPr>
            <p:ph type="title"/>
          </p:nvPr>
        </p:nvSpPr>
        <p:spPr>
          <a:xfrm>
            <a:off x="2560320" y="1317626"/>
            <a:ext cx="46085761" cy="54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5250" tIns="87625" rIns="175250" bIns="87625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4" name="Google Shape;44;p12"/>
          <p:cNvSpPr txBox="1">
            <a:spLocks noGrp="1"/>
          </p:cNvSpPr>
          <p:nvPr>
            <p:ph type="body" idx="1"/>
          </p:nvPr>
        </p:nvSpPr>
        <p:spPr>
          <a:xfrm rot="5400000">
            <a:off x="14739939" y="-4499291"/>
            <a:ext cx="21726524" cy="460857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5250" tIns="87625" rIns="175250" bIns="87625" anchor="t" anchorCtr="0">
            <a:noAutofit/>
          </a:bodyPr>
          <a:lstStyle>
            <a:lvl1pPr marL="457200" marR="0" lvl="0" indent="-228600" algn="r" rtl="0">
              <a:spcBef>
                <a:spcPts val="76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1168400" algn="l" rtl="0">
              <a:spcBef>
                <a:spcPts val="2960"/>
              </a:spcBef>
              <a:spcAft>
                <a:spcPts val="0"/>
              </a:spcAft>
              <a:buClr>
                <a:schemeClr val="dk1"/>
              </a:buClr>
              <a:buSzPts val="14800"/>
              <a:buFont typeface="Arial"/>
              <a:buChar char="–"/>
              <a:defRPr sz="1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1028700" algn="l" rtl="0">
              <a:spcBef>
                <a:spcPts val="2520"/>
              </a:spcBef>
              <a:spcAft>
                <a:spcPts val="0"/>
              </a:spcAft>
              <a:buClr>
                <a:schemeClr val="dk1"/>
              </a:buClr>
              <a:buSzPts val="12600"/>
              <a:buFont typeface="Arial"/>
              <a:buChar char="•"/>
              <a:defRPr sz="1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89535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Arial"/>
              <a:buChar char="–"/>
              <a:defRPr sz="10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89535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Arial"/>
              <a:buChar char="»"/>
              <a:defRPr sz="10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89535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Arial"/>
              <a:buChar char="»"/>
              <a:defRPr sz="10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89535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Arial"/>
              <a:buChar char="»"/>
              <a:defRPr sz="10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89535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Arial"/>
              <a:buChar char="»"/>
              <a:defRPr sz="10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89535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Arial"/>
              <a:buChar char="»"/>
              <a:defRPr sz="10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3"/>
          <p:cNvSpPr txBox="1">
            <a:spLocks noGrp="1"/>
          </p:cNvSpPr>
          <p:nvPr>
            <p:ph type="title"/>
          </p:nvPr>
        </p:nvSpPr>
        <p:spPr>
          <a:xfrm rot="5400000">
            <a:off x="28840750" y="9601517"/>
            <a:ext cx="28089223" cy="11521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5250" tIns="87625" rIns="175250" bIns="87625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7" name="Google Shape;47;p13"/>
          <p:cNvSpPr txBox="1">
            <a:spLocks noGrp="1"/>
          </p:cNvSpPr>
          <p:nvPr>
            <p:ph type="body" idx="1"/>
          </p:nvPr>
        </p:nvSpPr>
        <p:spPr>
          <a:xfrm rot="5400000">
            <a:off x="5655627" y="-1777683"/>
            <a:ext cx="28089223" cy="342798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5250" tIns="87625" rIns="175250" bIns="87625" anchor="t" anchorCtr="0">
            <a:noAutofit/>
          </a:bodyPr>
          <a:lstStyle>
            <a:lvl1pPr marL="457200" marR="0" lvl="0" indent="-228600" algn="r" rtl="0">
              <a:spcBef>
                <a:spcPts val="76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1168400" algn="l" rtl="0">
              <a:spcBef>
                <a:spcPts val="2960"/>
              </a:spcBef>
              <a:spcAft>
                <a:spcPts val="0"/>
              </a:spcAft>
              <a:buClr>
                <a:schemeClr val="dk1"/>
              </a:buClr>
              <a:buSzPts val="14800"/>
              <a:buFont typeface="Arial"/>
              <a:buChar char="–"/>
              <a:defRPr sz="1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1028700" algn="l" rtl="0">
              <a:spcBef>
                <a:spcPts val="2520"/>
              </a:spcBef>
              <a:spcAft>
                <a:spcPts val="0"/>
              </a:spcAft>
              <a:buClr>
                <a:schemeClr val="dk1"/>
              </a:buClr>
              <a:buSzPts val="12600"/>
              <a:buFont typeface="Arial"/>
              <a:buChar char="•"/>
              <a:defRPr sz="1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89535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Arial"/>
              <a:buChar char="–"/>
              <a:defRPr sz="10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89535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Arial"/>
              <a:buChar char="»"/>
              <a:defRPr sz="10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89535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Arial"/>
              <a:buChar char="»"/>
              <a:defRPr sz="10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89535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Arial"/>
              <a:buChar char="»"/>
              <a:defRPr sz="10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89535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Arial"/>
              <a:buChar char="»"/>
              <a:defRPr sz="10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89535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Arial"/>
              <a:buChar char="»"/>
              <a:defRPr sz="10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>
            <a:spLocks noGrp="1"/>
          </p:cNvSpPr>
          <p:nvPr>
            <p:ph type="title"/>
          </p:nvPr>
        </p:nvSpPr>
        <p:spPr>
          <a:xfrm>
            <a:off x="2560320" y="1317626"/>
            <a:ext cx="46085761" cy="54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5250" tIns="87625" rIns="175250" bIns="87625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body" idx="1"/>
          </p:nvPr>
        </p:nvSpPr>
        <p:spPr>
          <a:xfrm>
            <a:off x="2560320" y="7680327"/>
            <a:ext cx="46085761" cy="217265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5250" tIns="87625" rIns="175250" bIns="87625" anchor="t" anchorCtr="0">
            <a:noAutofit/>
          </a:bodyPr>
          <a:lstStyle>
            <a:lvl1pPr marL="457200" marR="0" lvl="0" indent="-228600" algn="r" rtl="0">
              <a:spcBef>
                <a:spcPts val="76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1168400" algn="l" rtl="0">
              <a:spcBef>
                <a:spcPts val="2960"/>
              </a:spcBef>
              <a:spcAft>
                <a:spcPts val="0"/>
              </a:spcAft>
              <a:buClr>
                <a:schemeClr val="dk1"/>
              </a:buClr>
              <a:buSzPts val="14800"/>
              <a:buFont typeface="Arial"/>
              <a:buChar char="–"/>
              <a:defRPr sz="1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1028700" algn="l" rtl="0">
              <a:spcBef>
                <a:spcPts val="2520"/>
              </a:spcBef>
              <a:spcAft>
                <a:spcPts val="0"/>
              </a:spcAft>
              <a:buClr>
                <a:schemeClr val="dk1"/>
              </a:buClr>
              <a:buSzPts val="12600"/>
              <a:buFont typeface="Arial"/>
              <a:buChar char="•"/>
              <a:defRPr sz="1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89535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Arial"/>
              <a:buChar char="–"/>
              <a:defRPr sz="10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89535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Arial"/>
              <a:buChar char="»"/>
              <a:defRPr sz="10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89535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Arial"/>
              <a:buChar char="»"/>
              <a:defRPr sz="10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89535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Arial"/>
              <a:buChar char="»"/>
              <a:defRPr sz="10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89535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Arial"/>
              <a:buChar char="»"/>
              <a:defRPr sz="10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89535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Arial"/>
              <a:buChar char="»"/>
              <a:defRPr sz="10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>
            <a:spLocks noGrp="1"/>
          </p:cNvSpPr>
          <p:nvPr>
            <p:ph type="title"/>
          </p:nvPr>
        </p:nvSpPr>
        <p:spPr>
          <a:xfrm>
            <a:off x="4044951" y="21151852"/>
            <a:ext cx="43525440" cy="654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5250" tIns="87625" rIns="175250" bIns="8762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7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body" idx="1"/>
          </p:nvPr>
        </p:nvSpPr>
        <p:spPr>
          <a:xfrm>
            <a:off x="4044951" y="13950950"/>
            <a:ext cx="43525440" cy="72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5250" tIns="87625" rIns="175250" bIns="87625" anchor="b" anchorCtr="0">
            <a:noAutofit/>
          </a:bodyPr>
          <a:lstStyle>
            <a:lvl1pPr marL="457200" marR="0" lvl="0" indent="-228600" algn="r" rtl="0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  <a:defRPr sz="3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None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None/>
              <a:defRPr sz="3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>
            <a:spLocks noGrp="1"/>
          </p:cNvSpPr>
          <p:nvPr>
            <p:ph type="title"/>
          </p:nvPr>
        </p:nvSpPr>
        <p:spPr>
          <a:xfrm>
            <a:off x="2560320" y="1317626"/>
            <a:ext cx="46085761" cy="54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5250" tIns="87625" rIns="175250" bIns="87625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Google Shape;23;p6"/>
          <p:cNvSpPr txBox="1">
            <a:spLocks noGrp="1"/>
          </p:cNvSpPr>
          <p:nvPr>
            <p:ph type="body" idx="1"/>
          </p:nvPr>
        </p:nvSpPr>
        <p:spPr>
          <a:xfrm>
            <a:off x="2560320" y="7680327"/>
            <a:ext cx="22900640" cy="217265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5250" tIns="87625" rIns="175250" bIns="87625" anchor="t" anchorCtr="0">
            <a:noAutofit/>
          </a:bodyPr>
          <a:lstStyle>
            <a:lvl1pPr marL="457200" marR="0" lvl="0" indent="-228600" algn="r" rtl="0">
              <a:spcBef>
                <a:spcPts val="1080"/>
              </a:spcBef>
              <a:spcAft>
                <a:spcPts val="0"/>
              </a:spcAft>
              <a:buSzPts val="1400"/>
              <a:buNone/>
              <a:defRPr sz="5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520700" algn="l" rtl="0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–"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469900" algn="l" rtl="0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Char char="•"/>
              <a:defRPr sz="3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444500" algn="l" rtl="0"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Char char="–"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444500" algn="l" rtl="0"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Char char="»"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444500" algn="l" rtl="0"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Char char="»"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444500" algn="l" rtl="0"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Char char="»"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444500" algn="l" rtl="0"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Char char="»"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444500" algn="l" rtl="0"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Char char="»"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body" idx="2"/>
          </p:nvPr>
        </p:nvSpPr>
        <p:spPr>
          <a:xfrm>
            <a:off x="25745441" y="7680327"/>
            <a:ext cx="22900640" cy="217265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5250" tIns="87625" rIns="175250" bIns="87625" anchor="t" anchorCtr="0">
            <a:noAutofit/>
          </a:bodyPr>
          <a:lstStyle>
            <a:lvl1pPr marL="457200" marR="0" lvl="0" indent="-228600" algn="r" rtl="0">
              <a:spcBef>
                <a:spcPts val="1080"/>
              </a:spcBef>
              <a:spcAft>
                <a:spcPts val="0"/>
              </a:spcAft>
              <a:buSzPts val="1400"/>
              <a:buNone/>
              <a:defRPr sz="5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520700" algn="l" rtl="0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–"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469900" algn="l" rtl="0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Char char="•"/>
              <a:defRPr sz="3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444500" algn="l" rtl="0"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Char char="–"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444500" algn="l" rtl="0"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Char char="»"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444500" algn="l" rtl="0"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Char char="»"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444500" algn="l" rtl="0"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Char char="»"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444500" algn="l" rtl="0"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Char char="»"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444500" algn="l" rtl="0"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Char char="»"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7"/>
          <p:cNvSpPr txBox="1">
            <a:spLocks noGrp="1"/>
          </p:cNvSpPr>
          <p:nvPr>
            <p:ph type="title"/>
          </p:nvPr>
        </p:nvSpPr>
        <p:spPr>
          <a:xfrm>
            <a:off x="2560320" y="1317626"/>
            <a:ext cx="46085761" cy="54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5250" tIns="87625" rIns="175250" bIns="87625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Google Shape;27;p7"/>
          <p:cNvSpPr txBox="1">
            <a:spLocks noGrp="1"/>
          </p:cNvSpPr>
          <p:nvPr>
            <p:ph type="body" idx="1"/>
          </p:nvPr>
        </p:nvSpPr>
        <p:spPr>
          <a:xfrm>
            <a:off x="2560321" y="7369176"/>
            <a:ext cx="22625050" cy="30702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5250" tIns="87625" rIns="175250" bIns="87625" anchor="b" anchorCtr="0">
            <a:noAutofit/>
          </a:bodyPr>
          <a:lstStyle>
            <a:lvl1pPr marL="457200" marR="0" lvl="0" indent="-228600" algn="r" rtl="0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None/>
              <a:defRPr sz="4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  <a:defRPr sz="3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None/>
              <a:defRPr sz="31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None/>
              <a:defRPr sz="31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None/>
              <a:defRPr sz="31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None/>
              <a:defRPr sz="31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None/>
              <a:defRPr sz="31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None/>
              <a:defRPr sz="31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" name="Google Shape;28;p7"/>
          <p:cNvSpPr txBox="1">
            <a:spLocks noGrp="1"/>
          </p:cNvSpPr>
          <p:nvPr>
            <p:ph type="body" idx="2"/>
          </p:nvPr>
        </p:nvSpPr>
        <p:spPr>
          <a:xfrm>
            <a:off x="2560321" y="10439405"/>
            <a:ext cx="22625050" cy="189674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5250" tIns="87625" rIns="175250" bIns="87625" anchor="t" anchorCtr="0">
            <a:noAutofit/>
          </a:bodyPr>
          <a:lstStyle>
            <a:lvl1pPr marL="457200" marR="0" lvl="0" indent="-228600" algn="r" rtl="0">
              <a:spcBef>
                <a:spcPts val="92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69900" algn="l" rtl="0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Char char="–"/>
              <a:defRPr sz="3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444500" algn="l" rtl="0"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Char char="•"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425450" algn="l" rtl="0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Char char="–"/>
              <a:defRPr sz="3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425450" algn="l" rtl="0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Char char="»"/>
              <a:defRPr sz="3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425450" algn="l" rtl="0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Char char="»"/>
              <a:defRPr sz="3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425450" algn="l" rtl="0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Char char="»"/>
              <a:defRPr sz="3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425450" algn="l" rtl="0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Char char="»"/>
              <a:defRPr sz="3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425450" algn="l" rtl="0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Char char="»"/>
              <a:defRPr sz="3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body" idx="3"/>
          </p:nvPr>
        </p:nvSpPr>
        <p:spPr>
          <a:xfrm>
            <a:off x="26012141" y="7369176"/>
            <a:ext cx="22633942" cy="30702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5250" tIns="87625" rIns="175250" bIns="87625" anchor="b" anchorCtr="0">
            <a:noAutofit/>
          </a:bodyPr>
          <a:lstStyle>
            <a:lvl1pPr marL="457200" marR="0" lvl="0" indent="-228600" algn="r" rtl="0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None/>
              <a:defRPr sz="4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  <a:defRPr sz="3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None/>
              <a:defRPr sz="31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None/>
              <a:defRPr sz="31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None/>
              <a:defRPr sz="31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None/>
              <a:defRPr sz="31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None/>
              <a:defRPr sz="31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None/>
              <a:defRPr sz="31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4"/>
          </p:nvPr>
        </p:nvSpPr>
        <p:spPr>
          <a:xfrm>
            <a:off x="26012141" y="10439405"/>
            <a:ext cx="22633942" cy="189674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5250" tIns="87625" rIns="175250" bIns="87625" anchor="t" anchorCtr="0">
            <a:noAutofit/>
          </a:bodyPr>
          <a:lstStyle>
            <a:lvl1pPr marL="457200" marR="0" lvl="0" indent="-228600" algn="r" rtl="0">
              <a:spcBef>
                <a:spcPts val="92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69900" algn="l" rtl="0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Char char="–"/>
              <a:defRPr sz="3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444500" algn="l" rtl="0"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Char char="•"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425450" algn="l" rtl="0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Char char="–"/>
              <a:defRPr sz="3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425450" algn="l" rtl="0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Char char="»"/>
              <a:defRPr sz="3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425450" algn="l" rtl="0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Char char="»"/>
              <a:defRPr sz="3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425450" algn="l" rtl="0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Char char="»"/>
              <a:defRPr sz="3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425450" algn="l" rtl="0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Char char="»"/>
              <a:defRPr sz="3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425450" algn="l" rtl="0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Char char="»"/>
              <a:defRPr sz="3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8"/>
          <p:cNvSpPr txBox="1">
            <a:spLocks noGrp="1"/>
          </p:cNvSpPr>
          <p:nvPr>
            <p:ph type="title"/>
          </p:nvPr>
        </p:nvSpPr>
        <p:spPr>
          <a:xfrm>
            <a:off x="2560320" y="1317626"/>
            <a:ext cx="46085761" cy="54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5250" tIns="87625" rIns="175250" bIns="87625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0"/>
          <p:cNvSpPr txBox="1">
            <a:spLocks noGrp="1"/>
          </p:cNvSpPr>
          <p:nvPr>
            <p:ph type="title"/>
          </p:nvPr>
        </p:nvSpPr>
        <p:spPr>
          <a:xfrm>
            <a:off x="2560321" y="1311281"/>
            <a:ext cx="16846551" cy="55784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5250" tIns="87625" rIns="175250" bIns="87625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Google Shape;36;p10"/>
          <p:cNvSpPr txBox="1">
            <a:spLocks noGrp="1"/>
          </p:cNvSpPr>
          <p:nvPr>
            <p:ph type="body" idx="1"/>
          </p:nvPr>
        </p:nvSpPr>
        <p:spPr>
          <a:xfrm>
            <a:off x="20020281" y="1311281"/>
            <a:ext cx="28625799" cy="280955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5250" tIns="87625" rIns="175250" bIns="87625" anchor="t" anchorCtr="0">
            <a:noAutofit/>
          </a:bodyPr>
          <a:lstStyle>
            <a:lvl1pPr marL="457200" marR="0" lvl="0" indent="-228600" algn="r" rtl="0">
              <a:spcBef>
                <a:spcPts val="122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571500" algn="l" rtl="0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–"/>
              <a:defRPr sz="5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20700" algn="l" rtl="0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•"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469900" algn="l" rtl="0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Char char="–"/>
              <a:defRPr sz="3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469900" algn="l" rtl="0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Char char="»"/>
              <a:defRPr sz="3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469900" algn="l" rtl="0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Char char="»"/>
              <a:defRPr sz="3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469900" algn="l" rtl="0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Char char="»"/>
              <a:defRPr sz="3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469900" algn="l" rtl="0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Char char="»"/>
              <a:defRPr sz="3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469900" algn="l" rtl="0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Char char="»"/>
              <a:defRPr sz="3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" name="Google Shape;37;p10"/>
          <p:cNvSpPr txBox="1">
            <a:spLocks noGrp="1"/>
          </p:cNvSpPr>
          <p:nvPr>
            <p:ph type="body" idx="2"/>
          </p:nvPr>
        </p:nvSpPr>
        <p:spPr>
          <a:xfrm>
            <a:off x="2560321" y="6889750"/>
            <a:ext cx="16846551" cy="2251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5250" tIns="87625" rIns="175250" bIns="87625" anchor="t" anchorCtr="0">
            <a:noAutofit/>
          </a:bodyPr>
          <a:lstStyle>
            <a:lvl1pPr marL="457200" marR="0" lvl="0" indent="-228600" algn="r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None/>
              <a:defRPr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1"/>
          <p:cNvSpPr txBox="1">
            <a:spLocks noGrp="1"/>
          </p:cNvSpPr>
          <p:nvPr>
            <p:ph type="title"/>
          </p:nvPr>
        </p:nvSpPr>
        <p:spPr>
          <a:xfrm>
            <a:off x="10036809" y="23044152"/>
            <a:ext cx="30723839" cy="271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5250" tIns="87625" rIns="175250" bIns="87625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" name="Google Shape;40;p11"/>
          <p:cNvSpPr>
            <a:spLocks noGrp="1"/>
          </p:cNvSpPr>
          <p:nvPr>
            <p:ph type="pic" idx="2"/>
          </p:nvPr>
        </p:nvSpPr>
        <p:spPr>
          <a:xfrm>
            <a:off x="10036809" y="2940050"/>
            <a:ext cx="30723839" cy="19751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5250" tIns="87625" rIns="175250" bIns="87625" anchor="t" anchorCtr="0">
            <a:noAutofit/>
          </a:bodyPr>
          <a:lstStyle>
            <a:lvl1pPr marR="0" lvl="0" algn="r" rtl="0">
              <a:spcBef>
                <a:spcPts val="1220"/>
              </a:spcBef>
              <a:spcAft>
                <a:spcPts val="0"/>
              </a:spcAft>
              <a:buClr>
                <a:schemeClr val="dk1"/>
              </a:buClr>
              <a:buSzPts val="6100"/>
              <a:buFont typeface="Arial"/>
              <a:buNone/>
              <a:defRPr sz="6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None/>
              <a:defRPr sz="5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None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  <a:defRPr sz="3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  <a:defRPr sz="3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  <a:defRPr sz="3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  <a:defRPr sz="3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  <a:defRPr sz="3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  <a:defRPr sz="3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" name="Google Shape;41;p11"/>
          <p:cNvSpPr txBox="1">
            <a:spLocks noGrp="1"/>
          </p:cNvSpPr>
          <p:nvPr>
            <p:ph type="body" idx="1"/>
          </p:nvPr>
        </p:nvSpPr>
        <p:spPr>
          <a:xfrm>
            <a:off x="10036809" y="25761952"/>
            <a:ext cx="30723839" cy="38639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5250" tIns="87625" rIns="175250" bIns="87625" anchor="t" anchorCtr="0">
            <a:noAutofit/>
          </a:bodyPr>
          <a:lstStyle>
            <a:lvl1pPr marL="457200" marR="0" lvl="0" indent="-228600" algn="r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None/>
              <a:defRPr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/>
        </p:nvSpPr>
        <p:spPr>
          <a:xfrm>
            <a:off x="38831522" y="32032575"/>
            <a:ext cx="11601451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i="1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Poster produced by Faculty &amp; Curriculum Support (FACS), Georgetown University Medical Center</a:t>
            </a:r>
            <a:endParaRPr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300" b="1" i="1" u="none" strike="noStrike" cap="non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"/>
          <p:cNvSpPr txBox="1"/>
          <p:nvPr/>
        </p:nvSpPr>
        <p:spPr>
          <a:xfrm>
            <a:off x="475302" y="5657851"/>
            <a:ext cx="14562099" cy="2678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38134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500" b="1" i="0" u="none" strike="noStrike" cap="none" dirty="0">
                <a:solidFill>
                  <a:schemeClr val="dk1"/>
                </a:solidFill>
                <a:latin typeface="+mj-lt"/>
              </a:rPr>
              <a:t>Background</a:t>
            </a:r>
            <a:endParaRPr dirty="0">
              <a:solidFill>
                <a:schemeClr val="dk1"/>
              </a:solidFill>
              <a:latin typeface="+mj-lt"/>
            </a:endParaRPr>
          </a:p>
          <a:p>
            <a:pPr marL="438134" lvl="0">
              <a:lnSpc>
                <a:spcPct val="125000"/>
              </a:lnSpc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Times New Roman" panose="02020603050405020304" pitchFamily="18" charset="0"/>
              </a:rPr>
              <a:t>In the U.S. adolescent pregnancy is a major public health concern. Each year over 700,000 female adolescents ages15-19 become pregnant and 82% report that their pregnancy was unplanned. Long Acting Reversible Contraception (LARC)-intrauterine devices (IUD) and </a:t>
            </a:r>
            <a:r>
              <a:rPr kumimoji="0" lang="en-US" sz="3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Times New Roman" panose="02020603050405020304" pitchFamily="18" charset="0"/>
              </a:rPr>
              <a:t>subdermal implants are safe and effective yet remain underused in this </a:t>
            </a:r>
            <a:r>
              <a:rPr lang="en-US" sz="3600" kern="1200" dirty="0">
                <a:solidFill>
                  <a:prstClr val="black"/>
                </a:solidFill>
                <a:latin typeface="+mj-lt"/>
                <a:ea typeface="+mn-ea"/>
                <a:cs typeface="Times New Roman" panose="02020603050405020304" pitchFamily="18" charset="0"/>
              </a:rPr>
              <a:t>population. LARC failure rate is less than 1% and only 4.5% of adolescents choose LARC methods</a:t>
            </a:r>
            <a:endParaRPr lang="en-US" sz="3600" dirty="0">
              <a:solidFill>
                <a:schemeClr val="dk1"/>
              </a:solidFill>
              <a:latin typeface="+mj-lt"/>
              <a:cs typeface="Times New Roman" panose="02020603050405020304" pitchFamily="18" charset="0"/>
            </a:endParaRPr>
          </a:p>
          <a:p>
            <a:pPr marL="877824" lvl="0" indent="-457200">
              <a:lnSpc>
                <a:spcPct val="125000"/>
              </a:lnSpc>
              <a:buClr>
                <a:schemeClr val="dk1"/>
              </a:buClr>
              <a:buSzPts val="3200"/>
              <a:buFont typeface="Arial"/>
              <a:buChar char="•"/>
            </a:pPr>
            <a:endParaRPr lang="en-US" sz="3600" dirty="0">
              <a:latin typeface="+mj-lt"/>
            </a:endParaRPr>
          </a:p>
          <a:p>
            <a:pPr marL="438134" lvl="0">
              <a:lnSpc>
                <a:spcPct val="125000"/>
              </a:lnSpc>
            </a:pPr>
            <a:r>
              <a:rPr lang="en-US" sz="6000" b="1" dirty="0">
                <a:solidFill>
                  <a:schemeClr val="dk1"/>
                </a:solidFill>
                <a:latin typeface="+mj-lt"/>
              </a:rPr>
              <a:t>Purpose </a:t>
            </a:r>
          </a:p>
          <a:p>
            <a:pPr marL="438134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kumimoji="0" lang="en-US" sz="3600" b="1" kern="1200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j-lt"/>
                <a:ea typeface="+mn-ea"/>
                <a:cs typeface="Times New Roman" panose="02020603050405020304" pitchFamily="18" charset="0"/>
              </a:rPr>
              <a:t>T</a:t>
            </a:r>
            <a:r>
              <a:rPr kumimoji="0" lang="en-US" sz="3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Times New Roman" panose="02020603050405020304" pitchFamily="18" charset="0"/>
              </a:rPr>
              <a:t>his quality improvement project aims to  evaluate the effectiveness of an evidence based (EB) educational intervention to improve the LARC use in adolescents among providers in an Obstetrical/Gynecology (OB/GYN) practice.</a:t>
            </a:r>
          </a:p>
          <a:p>
            <a:pPr marL="438134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4800" kern="1200" dirty="0">
              <a:solidFill>
                <a:prstClr val="black"/>
              </a:solidFill>
              <a:latin typeface="+mj-lt"/>
              <a:ea typeface="+mn-ea"/>
              <a:cs typeface="Arial" panose="020B0604020202020204" pitchFamily="34" charset="0"/>
            </a:endParaRPr>
          </a:p>
          <a:p>
            <a:pPr marL="438134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4800" b="1" i="0" u="none" strike="noStrike" kern="1200" cap="none" dirty="0">
              <a:solidFill>
                <a:prstClr val="black"/>
              </a:solidFill>
              <a:latin typeface="+mj-lt"/>
              <a:ea typeface="+mn-ea"/>
              <a:cs typeface="Arial" panose="020B0604020202020204" pitchFamily="34" charset="0"/>
            </a:endParaRPr>
          </a:p>
          <a:p>
            <a:pPr marL="438134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4800" b="1" kern="1200" dirty="0">
              <a:solidFill>
                <a:prstClr val="black"/>
              </a:solidFill>
              <a:latin typeface="+mj-lt"/>
              <a:ea typeface="+mn-ea"/>
              <a:cs typeface="Arial" panose="020B0604020202020204" pitchFamily="34" charset="0"/>
            </a:endParaRPr>
          </a:p>
          <a:p>
            <a:pPr marL="438134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200" b="1" i="0" u="none" strike="noStrike" cap="none" dirty="0">
              <a:solidFill>
                <a:schemeClr val="dk1"/>
              </a:solidFill>
              <a:latin typeface="+mj-lt"/>
            </a:endParaRPr>
          </a:p>
          <a:p>
            <a:pPr marL="0" marR="0" lvl="0" indent="0" algn="l" defTabSz="23512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500" b="1" noProof="0" dirty="0">
                <a:solidFill>
                  <a:schemeClr val="dk1"/>
                </a:solidFill>
                <a:latin typeface="+mj-lt"/>
                <a:ea typeface="+mn-ea"/>
              </a:rPr>
              <a:t>  </a:t>
            </a:r>
            <a:endParaRPr lang="en-US" sz="6500" b="1" noProof="0" dirty="0">
              <a:solidFill>
                <a:schemeClr val="dk1"/>
              </a:solidFill>
              <a:latin typeface="+mj-lt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23512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500" b="1" dirty="0">
                <a:solidFill>
                  <a:schemeClr val="dk1"/>
                </a:solidFill>
                <a:latin typeface="+mj-lt"/>
                <a:ea typeface="+mn-ea"/>
                <a:cs typeface="Times New Roman" panose="02020603050405020304" pitchFamily="18" charset="0"/>
              </a:rPr>
              <a:t>Research Question </a:t>
            </a:r>
          </a:p>
          <a:p>
            <a:pPr marL="0" marR="0" lvl="0" indent="0" algn="l" defTabSz="23512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kern="1200" dirty="0">
                <a:solidFill>
                  <a:schemeClr val="dk1"/>
                </a:solidFill>
                <a:latin typeface="+mj-lt"/>
                <a:ea typeface="+mn-ea"/>
                <a:cs typeface="Times New Roman" panose="02020603050405020304" pitchFamily="18" charset="0"/>
              </a:rPr>
              <a:t>I</a:t>
            </a:r>
            <a:r>
              <a:rPr kumimoji="0" lang="en-US" sz="3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Times New Roman" panose="02020603050405020304" pitchFamily="18" charset="0"/>
              </a:rPr>
              <a:t>n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Times New Roman" panose="02020603050405020304" pitchFamily="18" charset="0"/>
              </a:rPr>
              <a:t> the adolescent population who are seeking birth control, how does provider education in LARC use affect adolescents’ selection of LARC as a viable birth control option?  </a:t>
            </a:r>
          </a:p>
          <a:p>
            <a:pPr marL="363474" marR="0" lvl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</a:pPr>
            <a:endParaRPr lang="en-US" sz="6500" b="1" dirty="0">
              <a:solidFill>
                <a:schemeClr val="dk1"/>
              </a:solidFill>
              <a:latin typeface="+mj-lt"/>
              <a:cs typeface="Times New Roman" panose="02020603050405020304" pitchFamily="18" charset="0"/>
            </a:endParaRPr>
          </a:p>
          <a:p>
            <a:pPr marL="363474" marR="0" lvl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</a:pPr>
            <a:r>
              <a:rPr lang="en-US" sz="6500" b="1" i="0" u="none" strike="noStrike" cap="none" dirty="0">
                <a:solidFill>
                  <a:schemeClr val="dk1"/>
                </a:solidFill>
                <a:latin typeface="+mj-lt"/>
                <a:cs typeface="Times New Roman" panose="02020603050405020304" pitchFamily="18" charset="0"/>
              </a:rPr>
              <a:t>Methods</a:t>
            </a:r>
          </a:p>
          <a:p>
            <a:pPr marL="685800" marR="0" lvl="0" indent="-685800" algn="l" defTabSz="23512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Times New Roman" panose="02020603050405020304" pitchFamily="18" charset="0"/>
              </a:rPr>
              <a:t>Education and skills building used by providers to reinforce evidence based LARC best practices. </a:t>
            </a:r>
          </a:p>
          <a:p>
            <a:pPr marL="685800" marR="0" lvl="0" indent="-685800" algn="l" defTabSz="23512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Times New Roman" panose="02020603050405020304" pitchFamily="18" charset="0"/>
              </a:rPr>
              <a:t>Sample (N=17) OB/GYN providers</a:t>
            </a:r>
          </a:p>
          <a:p>
            <a:pPr marL="685800" marR="0" lvl="0" indent="-685800" algn="l" defTabSz="23512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Times New Roman" panose="02020603050405020304" pitchFamily="18" charset="0"/>
              </a:rPr>
              <a:t>Pre and Post training surveys used to analyze provider knowledge and skills building</a:t>
            </a:r>
          </a:p>
          <a:p>
            <a:pPr marL="685800" marR="0" lvl="0" indent="-685800" algn="l" defTabSz="23512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Times New Roman" panose="02020603050405020304" pitchFamily="18" charset="0"/>
              </a:rPr>
              <a:t>LARC insertion rates and satisfaction scores measured before and after interventions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600" dirty="0">
                <a:cs typeface="Arial" panose="020B0604020202020204" pitchFamily="34" charset="0"/>
              </a:rPr>
              <a:t>DNP LARC Tool Kit-pamphlets, guidelines, and  pre and post LARC educational video and power point presentation  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600" dirty="0">
                <a:cs typeface="Arial" panose="020B0604020202020204" pitchFamily="34" charset="0"/>
              </a:rPr>
              <a:t>Likert Scale Pre and Post surveys 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600" dirty="0">
                <a:cs typeface="Arial" panose="020B0604020202020204" pitchFamily="34" charset="0"/>
              </a:rPr>
              <a:t>LARC and Adolescent educational video power point presentation to address concerns 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600" dirty="0">
                <a:cs typeface="Arial" panose="020B0604020202020204" pitchFamily="34" charset="0"/>
              </a:rPr>
              <a:t>LARC skills training stations with IUD and Nexplanon models </a:t>
            </a:r>
          </a:p>
          <a:p>
            <a:pPr marL="685800" marR="0" lvl="0" indent="-685800" algn="l" defTabSz="23512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ea typeface="+mn-ea"/>
              <a:cs typeface="Times New Roman" panose="02020603050405020304" pitchFamily="18" charset="0"/>
            </a:endParaRPr>
          </a:p>
          <a:p>
            <a:pPr marL="363474" marR="0" lvl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</a:pPr>
            <a:endParaRPr lang="en-US" sz="6500" b="1" dirty="0">
              <a:solidFill>
                <a:schemeClr val="dk1"/>
              </a:solidFill>
            </a:endParaRPr>
          </a:p>
        </p:txBody>
      </p:sp>
      <p:sp>
        <p:nvSpPr>
          <p:cNvPr id="53" name="Google Shape;53;p1"/>
          <p:cNvSpPr txBox="1"/>
          <p:nvPr/>
        </p:nvSpPr>
        <p:spPr>
          <a:xfrm>
            <a:off x="10792799" y="825895"/>
            <a:ext cx="39686526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 i="0" u="none" strike="noStrike" cap="none" dirty="0">
                <a:solidFill>
                  <a:schemeClr val="dk1"/>
                </a:solidFill>
              </a:rPr>
              <a:t>Navigating Obstacles: Clinical and Ethical Barriers to Long Acting Reversible Contraception (LARC) in Adolescents</a:t>
            </a:r>
            <a:endParaRPr sz="5400" dirty="0">
              <a:solidFill>
                <a:schemeClr val="dk1"/>
              </a:solidFill>
            </a:endParaRPr>
          </a:p>
        </p:txBody>
      </p:sp>
      <p:sp>
        <p:nvSpPr>
          <p:cNvPr id="54" name="Google Shape;54;p1"/>
          <p:cNvSpPr txBox="1"/>
          <p:nvPr/>
        </p:nvSpPr>
        <p:spPr>
          <a:xfrm>
            <a:off x="1706882" y="25539702"/>
            <a:ext cx="0" cy="5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3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1"/>
          <p:cNvSpPr/>
          <p:nvPr/>
        </p:nvSpPr>
        <p:spPr>
          <a:xfrm>
            <a:off x="26216613" y="13592261"/>
            <a:ext cx="0" cy="507900"/>
          </a:xfrm>
          <a:prstGeom prst="rect">
            <a:avLst/>
          </a:prstGeom>
          <a:solidFill>
            <a:srgbClr val="BAB8E0"/>
          </a:solidFill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3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1"/>
          <p:cNvSpPr/>
          <p:nvPr/>
        </p:nvSpPr>
        <p:spPr>
          <a:xfrm>
            <a:off x="30223038" y="13592261"/>
            <a:ext cx="0" cy="507900"/>
          </a:xfrm>
          <a:prstGeom prst="rect">
            <a:avLst/>
          </a:prstGeom>
          <a:solidFill>
            <a:srgbClr val="BAB8E0"/>
          </a:solidFill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3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8;p1"/>
          <p:cNvSpPr/>
          <p:nvPr/>
        </p:nvSpPr>
        <p:spPr>
          <a:xfrm>
            <a:off x="34229466" y="13592261"/>
            <a:ext cx="0" cy="507900"/>
          </a:xfrm>
          <a:prstGeom prst="rect">
            <a:avLst/>
          </a:prstGeom>
          <a:solidFill>
            <a:srgbClr val="BAB8E0"/>
          </a:solidFill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3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59;p1"/>
          <p:cNvSpPr/>
          <p:nvPr/>
        </p:nvSpPr>
        <p:spPr>
          <a:xfrm>
            <a:off x="38831522" y="5630779"/>
            <a:ext cx="11619300" cy="26278500"/>
          </a:xfrm>
          <a:prstGeom prst="rect">
            <a:avLst/>
          </a:prstGeom>
          <a:noFill/>
          <a:ln>
            <a:noFill/>
          </a:ln>
          <a:effectLst>
            <a:outerShdw dist="38100" dir="8100000" sx="50000" sy="50000" algn="tr" rotWithShape="0">
              <a:srgbClr val="D1D1F0">
                <a:alpha val="39610"/>
              </a:srgbClr>
            </a:outerShdw>
          </a:effectLst>
        </p:spPr>
        <p:txBody>
          <a:bodyPr spcFirstLastPara="1" wrap="square" lIns="0" tIns="0" rIns="0" bIns="0" anchor="t" anchorCtr="0">
            <a:noAutofit/>
          </a:bodyPr>
          <a:lstStyle/>
          <a:p>
            <a:pPr marL="438134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lang="en-US" sz="32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38134" marR="0" lvl="0" indent="0" algn="l" rtl="0">
              <a:lnSpc>
                <a:spcPct val="125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lang="en-US" sz="32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38134" marR="0" lvl="0" indent="0" algn="l" rtl="0">
              <a:lnSpc>
                <a:spcPct val="125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lang="en-US" sz="32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38134" marR="0" lvl="0" indent="0" algn="l" rtl="0">
              <a:lnSpc>
                <a:spcPct val="125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lang="en-US" sz="32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38134" marR="0" lvl="0" indent="0" algn="l" rtl="0">
              <a:lnSpc>
                <a:spcPct val="125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lang="en-US" sz="32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38134" marR="0" lvl="0" indent="0" algn="l" rtl="0">
              <a:lnSpc>
                <a:spcPct val="125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lang="en-US" sz="32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38134" marR="0" lvl="0" indent="0" algn="l" rtl="0">
              <a:lnSpc>
                <a:spcPct val="125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lang="en-US" sz="32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38134" marR="0" lvl="0" indent="0" algn="l" rtl="0">
              <a:lnSpc>
                <a:spcPct val="125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lang="en-US" sz="32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38134" marR="0" lvl="0" indent="0" algn="l" rtl="0">
              <a:lnSpc>
                <a:spcPct val="125000"/>
              </a:lnSpc>
              <a:spcBef>
                <a:spcPts val="650"/>
              </a:spcBef>
              <a:spcAft>
                <a:spcPts val="0"/>
              </a:spcAft>
              <a:buNone/>
            </a:pPr>
            <a:r>
              <a:rPr lang="en-US" sz="6500" b="1" dirty="0">
                <a:solidFill>
                  <a:schemeClr val="dk1"/>
                </a:solidFill>
              </a:rPr>
              <a:t>Implications</a:t>
            </a:r>
            <a:endParaRPr lang="en-US" b="1" dirty="0">
              <a:solidFill>
                <a:schemeClr val="dk1"/>
              </a:solidFill>
            </a:endParaRPr>
          </a:p>
          <a:p>
            <a:pPr marL="877824" marR="0" lvl="0" indent="-457200" algn="l" rtl="0">
              <a:lnSpc>
                <a:spcPct val="125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dirty="0">
                <a:solidFill>
                  <a:schemeClr val="dk1"/>
                </a:solidFill>
                <a:sym typeface="Arial"/>
              </a:rPr>
              <a:t>Based on the conclusions</a:t>
            </a:r>
            <a:endParaRPr lang="en-US" dirty="0"/>
          </a:p>
          <a:p>
            <a:pPr marL="438134" marR="0" lvl="0" indent="0" algn="l" rtl="0">
              <a:lnSpc>
                <a:spcPct val="125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lang="en-US" sz="32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38134" marR="0" lvl="0" indent="0" algn="l" rtl="0">
              <a:lnSpc>
                <a:spcPct val="125000"/>
              </a:lnSpc>
              <a:spcBef>
                <a:spcPts val="650"/>
              </a:spcBef>
              <a:spcAft>
                <a:spcPts val="0"/>
              </a:spcAft>
              <a:buNone/>
            </a:pPr>
            <a:r>
              <a:rPr lang="en-US" sz="6500" b="1" dirty="0">
                <a:solidFill>
                  <a:schemeClr val="dk1"/>
                </a:solidFill>
              </a:rPr>
              <a:t>Limitations</a:t>
            </a:r>
            <a:endParaRPr lang="en-US" dirty="0">
              <a:solidFill>
                <a:schemeClr val="dk1"/>
              </a:solidFill>
            </a:endParaRPr>
          </a:p>
          <a:p>
            <a:pPr marL="877824" marR="0" lvl="0" indent="-4572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Limitations surround the small sample size and scant qualitative data. , </a:t>
            </a:r>
            <a:endParaRPr lang="en-US" dirty="0"/>
          </a:p>
          <a:p>
            <a:pPr marL="952484" marR="0" lvl="0" indent="-51435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500" b="1" dirty="0">
                <a:solidFill>
                  <a:schemeClr val="dk1"/>
                </a:solidFill>
              </a:rPr>
              <a:t>Next Steps</a:t>
            </a:r>
          </a:p>
          <a:p>
            <a:pPr marL="877824" marR="0" lvl="0" indent="-4572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Applying evidenced based LARC methods best practices to the clinical area is paramount in the provision of LARCs in adolescents.</a:t>
            </a:r>
          </a:p>
          <a:p>
            <a:pPr marL="877824" marR="0" lvl="0" indent="-4572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Continue research on provider education on the evidence for translation into clinical practice is warranted.</a:t>
            </a:r>
            <a:endParaRPr lang="en-US" dirty="0"/>
          </a:p>
          <a:p>
            <a:pPr marL="438134" marR="0" lvl="0" indent="0" algn="l" rtl="0">
              <a:lnSpc>
                <a:spcPct val="125000"/>
              </a:lnSpc>
              <a:spcBef>
                <a:spcPts val="2400"/>
              </a:spcBef>
              <a:spcAft>
                <a:spcPts val="0"/>
              </a:spcAft>
              <a:buNone/>
            </a:pPr>
            <a:r>
              <a:rPr lang="en-US" sz="4800" b="1" dirty="0">
                <a:solidFill>
                  <a:schemeClr val="dk1"/>
                </a:solidFill>
              </a:rPr>
              <a:t> QR Code</a:t>
            </a:r>
            <a:endParaRPr lang="en-US" dirty="0">
              <a:solidFill>
                <a:schemeClr val="dk1"/>
              </a:solidFill>
            </a:endParaRPr>
          </a:p>
          <a:p>
            <a:pPr marL="877824" marR="0" lvl="0" indent="-4572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endParaRPr lang="en-US" dirty="0"/>
          </a:p>
          <a:p>
            <a:pPr marL="877824" marR="0" lvl="0" indent="-4572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endParaRPr lang="en-US" sz="28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20624" marR="0" lvl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</a:pPr>
            <a:endParaRPr lang="en-US" sz="2800" dirty="0">
              <a:solidFill>
                <a:schemeClr val="dk1"/>
              </a:solidFill>
            </a:endParaRPr>
          </a:p>
          <a:p>
            <a:pPr marL="420624" marR="0" lvl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</a:pPr>
            <a:endParaRPr lang="en-US" sz="28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76269" marR="0" lvl="0" indent="-438134" algn="l" rtl="0">
              <a:lnSpc>
                <a:spcPct val="125000"/>
              </a:lnSpc>
              <a:spcBef>
                <a:spcPts val="840"/>
              </a:spcBef>
              <a:spcAft>
                <a:spcPts val="0"/>
              </a:spcAft>
              <a:buNone/>
            </a:pPr>
            <a:endParaRPr lang="en-US" sz="4800" b="1" dirty="0">
              <a:solidFill>
                <a:schemeClr val="dk1"/>
              </a:solidFill>
            </a:endParaRPr>
          </a:p>
          <a:p>
            <a:pPr marL="876269" marR="0" lvl="0" indent="-438134" algn="l" rtl="0">
              <a:lnSpc>
                <a:spcPct val="125000"/>
              </a:lnSpc>
              <a:spcBef>
                <a:spcPts val="840"/>
              </a:spcBef>
              <a:spcAft>
                <a:spcPts val="0"/>
              </a:spcAft>
              <a:buNone/>
            </a:pPr>
            <a:endParaRPr lang="en-US" sz="4800" b="1" dirty="0">
              <a:solidFill>
                <a:schemeClr val="dk1"/>
              </a:solidFill>
            </a:endParaRPr>
          </a:p>
          <a:p>
            <a:pPr marL="876269" marR="0" lvl="0" indent="-438134" algn="l" rtl="0">
              <a:lnSpc>
                <a:spcPct val="125000"/>
              </a:lnSpc>
              <a:spcBef>
                <a:spcPts val="840"/>
              </a:spcBef>
              <a:spcAft>
                <a:spcPts val="0"/>
              </a:spcAft>
              <a:buNone/>
            </a:pPr>
            <a:endParaRPr lang="en-US" sz="4800" b="1" dirty="0">
              <a:solidFill>
                <a:schemeClr val="dk1"/>
              </a:solidFill>
            </a:endParaRPr>
          </a:p>
          <a:p>
            <a:pPr marL="876269" marR="0" lvl="0" indent="-438134" algn="l" rtl="0">
              <a:lnSpc>
                <a:spcPct val="125000"/>
              </a:lnSpc>
              <a:spcBef>
                <a:spcPts val="840"/>
              </a:spcBef>
              <a:spcAft>
                <a:spcPts val="0"/>
              </a:spcAft>
              <a:buNone/>
            </a:pPr>
            <a:r>
              <a:rPr lang="en-US" sz="4800" b="1" dirty="0">
                <a:solidFill>
                  <a:schemeClr val="dk1"/>
                </a:solidFill>
              </a:rPr>
              <a:t>Acknowledgements</a:t>
            </a:r>
            <a:endParaRPr lang="en-US" dirty="0">
              <a:solidFill>
                <a:schemeClr val="dk1"/>
              </a:solidFill>
            </a:endParaRPr>
          </a:p>
          <a:p>
            <a:pPr marL="877824" marR="0" lvl="0" indent="-457200" algn="l" rtl="0">
              <a:lnSpc>
                <a:spcPct val="125000"/>
              </a:lnSpc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special gratitude goes to my project ream members: Nancy </a:t>
            </a:r>
            <a:r>
              <a:rPr lang="en-US" sz="28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Jalllo</a:t>
            </a:r>
            <a:r>
              <a:rPr lang="en-US" sz="2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Dr. Kimberly </a:t>
            </a:r>
            <a:r>
              <a:rPr lang="en-US" sz="28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Galgano</a:t>
            </a:r>
            <a:r>
              <a:rPr lang="en-US" sz="2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and Dr. Courtney Pate..</a:t>
            </a:r>
            <a:endParaRPr lang="en-US" dirty="0"/>
          </a:p>
          <a:p>
            <a:pPr marL="877824" marR="0" lvl="0" indent="-4572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special thank you goes to Dr. Joi Williams and LaTasha Watson for their statistical analysis. </a:t>
            </a:r>
          </a:p>
          <a:p>
            <a:pPr marL="877824" marR="0" lvl="0" indent="-4572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dirty="0">
                <a:solidFill>
                  <a:schemeClr val="dk1"/>
                </a:solidFill>
              </a:rPr>
              <a:t>This research did not receive any specific grant from funding agencies  in the public, commercial or not for profit sectors.</a:t>
            </a:r>
            <a:endParaRPr lang="en-US" sz="28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52484" marR="0" lvl="0" indent="-514350" algn="ctr" rtl="0">
              <a:lnSpc>
                <a:spcPct val="125000"/>
              </a:lnSpc>
              <a:spcBef>
                <a:spcPts val="360"/>
              </a:spcBef>
              <a:spcAft>
                <a:spcPts val="0"/>
              </a:spcAft>
              <a:buNone/>
            </a:pPr>
            <a:endParaRPr lang="en-US" sz="3600" b="1" i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52484" marR="0" lvl="0" indent="-514350" algn="ctr" rtl="0">
              <a:lnSpc>
                <a:spcPct val="125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3600" b="1" i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Contact: paget421@gmail.com</a:t>
            </a:r>
            <a:endParaRPr lang="en-US" dirty="0">
              <a:solidFill>
                <a:schemeClr val="dk1"/>
              </a:solidFill>
            </a:endParaRPr>
          </a:p>
        </p:txBody>
      </p:sp>
      <p:sp>
        <p:nvSpPr>
          <p:cNvPr id="60" name="Google Shape;60;p1"/>
          <p:cNvSpPr/>
          <p:nvPr/>
        </p:nvSpPr>
        <p:spPr>
          <a:xfrm>
            <a:off x="26172159" y="12192000"/>
            <a:ext cx="3911700" cy="5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3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1"/>
          <p:cNvSpPr txBox="1"/>
          <p:nvPr/>
        </p:nvSpPr>
        <p:spPr>
          <a:xfrm>
            <a:off x="3090042" y="5139559"/>
            <a:ext cx="60540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3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Google Shape;63;p1"/>
          <p:cNvSpPr txBox="1"/>
          <p:nvPr/>
        </p:nvSpPr>
        <p:spPr>
          <a:xfrm>
            <a:off x="15037401" y="1916509"/>
            <a:ext cx="26836500" cy="16927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algn="ctr" eaLnBrk="1" hangingPunct="1"/>
            <a:r>
              <a:rPr lang="en-US" altLang="x-none" sz="4800" b="1" dirty="0">
                <a:ea typeface="Arial" charset="0"/>
                <a:cs typeface="Arial" charset="0"/>
              </a:rPr>
              <a:t>Terri Page, DNP, APRN, WHNP-BC</a:t>
            </a:r>
            <a:r>
              <a:rPr lang="en-US" sz="4800" baseline="30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en-US" altLang="x-none" sz="4800" b="1" dirty="0">
                <a:ea typeface="Arial" charset="0"/>
                <a:cs typeface="Arial" charset="0"/>
              </a:rPr>
              <a:t>, Nancy </a:t>
            </a:r>
            <a:r>
              <a:rPr lang="en-US" altLang="x-none" sz="4800" b="1" dirty="0" err="1">
                <a:ea typeface="Arial" charset="0"/>
                <a:cs typeface="Arial" charset="0"/>
              </a:rPr>
              <a:t>Jallo</a:t>
            </a:r>
            <a:r>
              <a:rPr lang="en-US" altLang="x-none" sz="4800" b="1" dirty="0">
                <a:ea typeface="Arial" charset="0"/>
                <a:cs typeface="Arial" charset="0"/>
              </a:rPr>
              <a:t>, PhD, FNP-BC, WHNP-BC</a:t>
            </a:r>
            <a:r>
              <a:rPr lang="en-US" altLang="x-none" sz="4800" b="1" baseline="30000" dirty="0">
                <a:solidFill>
                  <a:schemeClr val="dk1"/>
                </a:solidFill>
                <a:ea typeface="Arial" charset="0"/>
              </a:rPr>
              <a:t>2</a:t>
            </a:r>
            <a:r>
              <a:rPr lang="en-US" altLang="x-none" sz="4800" b="1" dirty="0">
                <a:ea typeface="Arial" charset="0"/>
                <a:cs typeface="Arial" charset="0"/>
              </a:rPr>
              <a:t>; Kimberly, </a:t>
            </a:r>
            <a:r>
              <a:rPr lang="en-US" altLang="x-none" sz="4800" b="1" dirty="0" err="1">
                <a:ea typeface="Arial" charset="0"/>
                <a:cs typeface="Arial" charset="0"/>
              </a:rPr>
              <a:t>Galgano</a:t>
            </a:r>
            <a:r>
              <a:rPr lang="en-US" altLang="x-none" sz="4800" b="1" dirty="0">
                <a:ea typeface="Arial" charset="0"/>
                <a:cs typeface="Arial" charset="0"/>
              </a:rPr>
              <a:t>, MD</a:t>
            </a:r>
            <a:r>
              <a:rPr lang="en-US" altLang="x-none" sz="4800" b="1" baseline="30000" dirty="0">
                <a:solidFill>
                  <a:schemeClr val="dk1"/>
                </a:solidFill>
                <a:ea typeface="Arial" charset="0"/>
              </a:rPr>
              <a:t>3</a:t>
            </a:r>
            <a:r>
              <a:rPr lang="en-US" altLang="x-none" sz="4800" b="1" dirty="0">
                <a:ea typeface="Arial" charset="0"/>
                <a:cs typeface="Arial" charset="0"/>
              </a:rPr>
              <a:t>; Courtney Pate, PhD, MSN, FNP-BC</a:t>
            </a:r>
            <a:r>
              <a:rPr lang="en-US" altLang="x-none" sz="4800" b="1" baseline="30000" dirty="0">
                <a:solidFill>
                  <a:schemeClr val="dk1"/>
                </a:solidFill>
                <a:ea typeface="Arial" charset="0"/>
              </a:rPr>
              <a:t>4</a:t>
            </a:r>
            <a:endParaRPr lang="en-US" altLang="x-none" sz="4800" b="1" dirty="0">
              <a:ea typeface="Arial" charset="0"/>
              <a:cs typeface="Arial" charset="0"/>
            </a:endParaRPr>
          </a:p>
          <a:p>
            <a:pPr eaLnBrk="1" hangingPunct="1"/>
            <a:endParaRPr lang="en-US" dirty="0">
              <a:solidFill>
                <a:schemeClr val="dk1"/>
              </a:solidFill>
            </a:endParaRPr>
          </a:p>
        </p:txBody>
      </p:sp>
      <p:sp>
        <p:nvSpPr>
          <p:cNvPr id="64" name="Google Shape;64;p1"/>
          <p:cNvSpPr txBox="1"/>
          <p:nvPr/>
        </p:nvSpPr>
        <p:spPr>
          <a:xfrm>
            <a:off x="12451350" y="3488125"/>
            <a:ext cx="30249600" cy="2369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dirty="0">
                <a:solidFill>
                  <a:schemeClr val="dk1"/>
                </a:solidFill>
              </a:rPr>
              <a:t>Virginia Commonwealth University</a:t>
            </a:r>
            <a:r>
              <a:rPr lang="en-US" sz="4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– </a:t>
            </a:r>
            <a:r>
              <a:rPr lang="en-US" sz="4800" dirty="0">
                <a:solidFill>
                  <a:schemeClr val="dk1"/>
                </a:solidFill>
              </a:rPr>
              <a:t>DNPs of Color</a:t>
            </a:r>
            <a:endParaRPr sz="4800" dirty="0">
              <a:solidFill>
                <a:schemeClr val="dk1"/>
              </a:solidFill>
            </a:endParaRPr>
          </a:p>
          <a:p>
            <a:pPr marL="0" marR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4800" baseline="30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 </a:t>
            </a:r>
            <a:r>
              <a:rPr lang="en-US" sz="4800" dirty="0">
                <a:solidFill>
                  <a:schemeClr val="dk1"/>
                </a:solidFill>
              </a:rPr>
              <a:t>Virginia Women’s Center, Richmond, VA</a:t>
            </a:r>
            <a:r>
              <a:rPr lang="en-US" sz="4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4800" baseline="30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 </a:t>
            </a:r>
            <a:r>
              <a:rPr lang="en-US" sz="4800" dirty="0">
                <a:solidFill>
                  <a:schemeClr val="dk1"/>
                </a:solidFill>
              </a:rPr>
              <a:t>Virginia Commonwealth University, Richmond, VA,  </a:t>
            </a:r>
            <a:r>
              <a:rPr lang="en-US" sz="4800" baseline="30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 </a:t>
            </a:r>
            <a:r>
              <a:rPr lang="en-US" sz="4800" dirty="0">
                <a:solidFill>
                  <a:schemeClr val="dk1"/>
                </a:solidFill>
              </a:rPr>
              <a:t>Virginia Women’s Center, Richmond, VA, </a:t>
            </a:r>
            <a:r>
              <a:rPr lang="en-US" sz="4800" baseline="30000" dirty="0">
                <a:solidFill>
                  <a:schemeClr val="dk1"/>
                </a:solidFill>
              </a:rPr>
              <a:t>4 </a:t>
            </a:r>
            <a:r>
              <a:rPr lang="en-US" sz="4800" dirty="0">
                <a:solidFill>
                  <a:schemeClr val="dk1"/>
                </a:solidFill>
              </a:rPr>
              <a:t>Baltimore Health Department, Baltimore, MD</a:t>
            </a:r>
            <a:endParaRPr sz="48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1"/>
          <p:cNvSpPr txBox="1"/>
          <p:nvPr/>
        </p:nvSpPr>
        <p:spPr>
          <a:xfrm>
            <a:off x="38752672" y="5748086"/>
            <a:ext cx="12245100" cy="6948016"/>
          </a:xfrm>
          <a:prstGeom prst="rect">
            <a:avLst/>
          </a:prstGeom>
          <a:solidFill>
            <a:srgbClr val="FCD900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blurRad="107950" dist="12700" dir="5400000" algn="ctr">
              <a:srgbClr val="000000"/>
            </a:outerShdw>
          </a:effectLst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685800" marR="0" lvl="0" indent="-685800" algn="l" defTabSz="23512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4400" b="1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Conclusion</a:t>
            </a:r>
          </a:p>
          <a:p>
            <a:pPr marL="685800" marR="0" lvl="0" indent="-685800" algn="l" defTabSz="23512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This project demonstrated that educating providers on LARC best practices enhanced  the provision of LARC methods in adolescents. </a:t>
            </a:r>
          </a:p>
          <a:p>
            <a:pPr marL="685800" marR="0" lvl="0" indent="-685800" algn="l" defTabSz="23512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Project Dissemination is encouraged to educate providers on LARC  best practices, thereby decreasing adolescent unintended pregnancy rate. </a:t>
            </a:r>
          </a:p>
          <a:p>
            <a:pPr marL="438134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</a:endParaRPr>
          </a:p>
        </p:txBody>
      </p:sp>
      <p:sp>
        <p:nvSpPr>
          <p:cNvPr id="72" name="Google Shape;72;p1"/>
          <p:cNvSpPr/>
          <p:nvPr/>
        </p:nvSpPr>
        <p:spPr>
          <a:xfrm>
            <a:off x="0" y="32420350"/>
            <a:ext cx="51206400" cy="658800"/>
          </a:xfrm>
          <a:prstGeom prst="rect">
            <a:avLst/>
          </a:prstGeom>
          <a:solidFill>
            <a:srgbClr val="351C75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351C75"/>
              </a:solidFill>
            </a:endParaRPr>
          </a:p>
        </p:txBody>
      </p:sp>
      <p:pic>
        <p:nvPicPr>
          <p:cNvPr id="73" name="Google Shape;73;p1"/>
          <p:cNvPicPr preferRelativeResize="0"/>
          <p:nvPr/>
        </p:nvPicPr>
        <p:blipFill rotWithShape="1">
          <a:blip r:embed="rId3">
            <a:alphaModFix/>
          </a:blip>
          <a:srcRect t="10650" r="15739"/>
          <a:stretch/>
        </p:blipFill>
        <p:spPr>
          <a:xfrm>
            <a:off x="727075" y="258433"/>
            <a:ext cx="10836700" cy="5372342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Content Placeholder 26">
            <a:extLst>
              <a:ext uri="{FF2B5EF4-FFF2-40B4-BE49-F238E27FC236}">
                <a16:creationId xmlns:a16="http://schemas.microsoft.com/office/drawing/2014/main" id="{2538294D-A179-71B9-77EB-9EA4F32D985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593057" y="5872267"/>
            <a:ext cx="17913879" cy="6231227"/>
          </a:xfrm>
          <a:prstGeom prst="rect">
            <a:avLst/>
          </a:prstGeom>
          <a:solidFill>
            <a:schemeClr val="bg2"/>
          </a:solidFill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D2AC649-9862-727A-C6E5-1A83BF51011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792293" y="12911124"/>
            <a:ext cx="18017139" cy="673003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FDD55CB-C561-D683-4113-4CA75E843C78}"/>
              </a:ext>
            </a:extLst>
          </p:cNvPr>
          <p:cNvSpPr txBox="1"/>
          <p:nvPr/>
        </p:nvSpPr>
        <p:spPr>
          <a:xfrm>
            <a:off x="22144043" y="12253678"/>
            <a:ext cx="91047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351265">
              <a:buClrTx/>
              <a:buFontTx/>
              <a:buNone/>
            </a:pPr>
            <a:r>
              <a:rPr lang="en-US" sz="2800" kern="12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Figure 1. Presurvey and postsurvey scores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D7F8559D-11B9-E4A3-3FBA-6F5CE52534A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5852863"/>
              </p:ext>
            </p:extLst>
          </p:nvPr>
        </p:nvGraphicFramePr>
        <p:xfrm>
          <a:off x="26418542" y="20243109"/>
          <a:ext cx="9870217" cy="4640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6" name="Content Placeholder 28">
            <a:extLst>
              <a:ext uri="{FF2B5EF4-FFF2-40B4-BE49-F238E27FC236}">
                <a16:creationId xmlns:a16="http://schemas.microsoft.com/office/drawing/2014/main" id="{9745F96B-ECD2-7576-A993-A0241FDE793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5553059"/>
              </p:ext>
            </p:extLst>
          </p:nvPr>
        </p:nvGraphicFramePr>
        <p:xfrm>
          <a:off x="20605075" y="20767567"/>
          <a:ext cx="5016358" cy="3699415"/>
        </p:xfrm>
        <a:graphic>
          <a:graphicData uri="http://schemas.openxmlformats.org/drawingml/2006/table">
            <a:tbl>
              <a:tblPr/>
              <a:tblGrid>
                <a:gridCol w="1827150">
                  <a:extLst>
                    <a:ext uri="{9D8B030D-6E8A-4147-A177-3AD203B41FA5}">
                      <a16:colId xmlns:a16="http://schemas.microsoft.com/office/drawing/2014/main" val="1192906511"/>
                    </a:ext>
                  </a:extLst>
                </a:gridCol>
                <a:gridCol w="1594604">
                  <a:extLst>
                    <a:ext uri="{9D8B030D-6E8A-4147-A177-3AD203B41FA5}">
                      <a16:colId xmlns:a16="http://schemas.microsoft.com/office/drawing/2014/main" val="1937105836"/>
                    </a:ext>
                  </a:extLst>
                </a:gridCol>
                <a:gridCol w="1594604">
                  <a:extLst>
                    <a:ext uri="{9D8B030D-6E8A-4147-A177-3AD203B41FA5}">
                      <a16:colId xmlns:a16="http://schemas.microsoft.com/office/drawing/2014/main" val="599502746"/>
                    </a:ext>
                  </a:extLst>
                </a:gridCol>
              </a:tblGrid>
              <a:tr h="739883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algn="l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3200" u="none" strike="noStrike" dirty="0">
                          <a:effectLst/>
                        </a:rPr>
                        <a:t>2018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3200" u="none" strike="noStrike" dirty="0">
                          <a:effectLst/>
                        </a:rPr>
                        <a:t>2019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8613018"/>
                  </a:ext>
                </a:extLst>
              </a:tr>
              <a:tr h="739883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Total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3200" u="none" strike="noStrike" dirty="0">
                          <a:effectLst/>
                        </a:rPr>
                        <a:t>48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3200" u="none" strike="noStrike" dirty="0">
                          <a:effectLst/>
                        </a:rPr>
                        <a:t>75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5960052"/>
                  </a:ext>
                </a:extLst>
              </a:tr>
              <a:tr h="739883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Nexplanon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3200" u="none" strike="noStrike" dirty="0">
                          <a:effectLst/>
                        </a:rPr>
                        <a:t>25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3200" u="none" strike="noStrike" dirty="0">
                          <a:effectLst/>
                        </a:rPr>
                        <a:t>28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541504"/>
                  </a:ext>
                </a:extLst>
              </a:tr>
              <a:tr h="739883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IUD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3200" u="none" strike="noStrike" dirty="0">
                          <a:effectLst/>
                        </a:rPr>
                        <a:t>23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3200" u="none" strike="noStrike" dirty="0">
                          <a:effectLst/>
                        </a:rPr>
                        <a:t>47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6719041"/>
                  </a:ext>
                </a:extLst>
              </a:tr>
              <a:tr h="739883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algn="l" fontAlgn="b"/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algn="l" fontAlgn="b"/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algn="l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6385210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8209E0DD-EDE6-8464-5C57-D8790C3E974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108241" y="24294838"/>
            <a:ext cx="18935817" cy="7413379"/>
          </a:xfrm>
          <a:prstGeom prst="rect">
            <a:avLst/>
          </a:prstGeom>
          <a:noFill/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D5754ED-E87F-43C7-6AED-6E027787D38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807109" y="15824200"/>
            <a:ext cx="7187900" cy="388885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6BE0E2C-CD36-3064-59F2-FE283864762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0453782" y="21826812"/>
            <a:ext cx="3073848" cy="399504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C1D9490-CCAB-689E-89DD-0692AAE1CF77}"/>
              </a:ext>
            </a:extLst>
          </p:cNvPr>
          <p:cNvSpPr txBox="1"/>
          <p:nvPr/>
        </p:nvSpPr>
        <p:spPr>
          <a:xfrm>
            <a:off x="22144043" y="31845377"/>
            <a:ext cx="12546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Figure 4. Individual provider LARC insertion rates before and after intervention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B05584E-1824-2080-9867-1DA491EFA921}"/>
              </a:ext>
            </a:extLst>
          </p:cNvPr>
          <p:cNvSpPr txBox="1"/>
          <p:nvPr/>
        </p:nvSpPr>
        <p:spPr>
          <a:xfrm>
            <a:off x="25935412" y="24867754"/>
            <a:ext cx="910474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Figure 3. Adolescent LARC Insertions Office Wide Visits 2018 and 2019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ACF412A-AFE6-916C-444A-5A25201431D8}"/>
              </a:ext>
            </a:extLst>
          </p:cNvPr>
          <p:cNvSpPr txBox="1"/>
          <p:nvPr/>
        </p:nvSpPr>
        <p:spPr>
          <a:xfrm>
            <a:off x="22161424" y="19573162"/>
            <a:ext cx="91047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Figure 2. Presurvey and postsurvey scores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2961</TotalTime>
  <Words>568</Words>
  <Application>Microsoft Office PowerPoint</Application>
  <PresentationFormat>Custom</PresentationFormat>
  <Paragraphs>75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klemmd</dc:creator>
  <cp:lastModifiedBy>Owner</cp:lastModifiedBy>
  <cp:revision>12</cp:revision>
  <dcterms:created xsi:type="dcterms:W3CDTF">2005-02-02T16:58:07Z</dcterms:created>
  <dcterms:modified xsi:type="dcterms:W3CDTF">2022-09-19T23:59:51Z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0x010100E9AAB503E7B62A479BA7F955EEA0A246</vt:lpwstr>
  </property>
</Properties>
</file>