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  <Override PartName="/ppt/metadata" ContentType="application/binary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 autoCompressPictures="0">
  <p:sldMasterIdLst>
    <p:sldMasterId id="2147483648" r:id="rId1"/>
  </p:sldMasterIdLst>
  <p:notesMasterIdLst>
    <p:notesMasterId r:id="rId3"/>
  </p:notesMasterIdLst>
  <p:sldIdLst>
    <p:sldId id="256" r:id="rId2"/>
  </p:sldIdLst>
  <p:sldSz cx="51206400" cy="32918400"/>
  <p:notesSz cx="7077075" cy="9363075"/>
  <p:defaultText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 xmlns:p15="http://schemas.microsoft.com/office/powerpoint/2012/main">
        <p15:guide id="1" orient="horz" pos="838">
          <p15:clr>
            <a:srgbClr val="A4A3A4"/>
          </p15:clr>
        </p15:guide>
        <p15:guide id="2" orient="horz" pos="20240">
          <p15:clr>
            <a:srgbClr val="A4A3A4"/>
          </p15:clr>
        </p15:guide>
        <p15:guide id="3" pos="6859">
          <p15:clr>
            <a:srgbClr val="A4A3A4"/>
          </p15:clr>
        </p15:guide>
        <p15:guide id="4" pos="458">
          <p15:clr>
            <a:srgbClr val="A4A3A4"/>
          </p15:clr>
        </p15:guide>
        <p15:guide id="5" pos="27242">
          <p15:clr>
            <a:srgbClr val="A4A3A4"/>
          </p15:clr>
        </p15:guide>
        <p15:guide id="6" pos="7344">
          <p15:clr>
            <a:srgbClr val="A4A3A4"/>
          </p15:clr>
        </p15:guide>
        <p15:guide id="7" pos="13672">
          <p15:clr>
            <a:srgbClr val="A4A3A4"/>
          </p15:clr>
        </p15:guide>
        <p15:guide id="8" pos="14155">
          <p15:clr>
            <a:srgbClr val="A4A3A4"/>
          </p15:clr>
        </p15:guide>
        <p15:guide id="9" pos="20453">
          <p15:clr>
            <a:srgbClr val="A4A3A4"/>
          </p15:clr>
        </p15:guide>
        <p15:guide id="10" pos="20968">
          <p15:clr>
            <a:srgbClr val="A4A3A4"/>
          </p15:clr>
        </p15:guide>
        <p15:guide id="11" pos="8002">
          <p15:clr>
            <a:srgbClr val="000000"/>
          </p15:clr>
        </p15:guide>
        <p15:guide id="12" pos="534">
          <p15:clr>
            <a:srgbClr val="000000"/>
          </p15:clr>
        </p15:guide>
        <p15:guide id="13" pos="31782">
          <p15:clr>
            <a:srgbClr val="000000"/>
          </p15:clr>
        </p15:guide>
        <p15:guide id="14" pos="8568">
          <p15:clr>
            <a:srgbClr val="000000"/>
          </p15:clr>
        </p15:guide>
        <p15:guide id="15" pos="15950">
          <p15:clr>
            <a:srgbClr val="000000"/>
          </p15:clr>
        </p15:guide>
        <p15:guide id="16" pos="16514">
          <p15:clr>
            <a:srgbClr val="000000"/>
          </p15:clr>
        </p15:guide>
        <p15:guide id="17" pos="23862">
          <p15:clr>
            <a:srgbClr val="000000"/>
          </p15:clr>
        </p15:guide>
        <p15:guide id="18" pos="24462">
          <p15:clr>
            <a:srgbClr val="000000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928">
          <p15:clr>
            <a:srgbClr val="A4A3A4"/>
          </p15:clr>
        </p15:guide>
        <p15:guide id="2" pos="2208">
          <p15:clr>
            <a:srgbClr val="A4A3A4"/>
          </p15:clr>
        </p15:guide>
        <p15:guide id="3" orient="horz" pos="2949">
          <p15:clr>
            <a:srgbClr val="000000"/>
          </p15:clr>
        </p15:guide>
        <p15:guide id="4" pos="2229">
          <p15:clr>
            <a:srgbClr val="000000"/>
          </p15:clr>
        </p15:guide>
      </p15:notesGuideLst>
    </p:ext>
    <p:ext uri="http://customooxmlschemas.google.com/">
      <go:slidesCustomData xmlns="" xmlns:mc="http://schemas.openxmlformats.org/markup-compatibility/2006" xmlns:mv="urn:schemas-microsoft-com:mac:vml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xmlns:go="http://customooxmlschemas.google.com/" r:id="rId8" roundtripDataSignature="AMtx7mjwMEULymJ1hqifAOxcW5afzqy8Dg==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DD6A238-49A3-45E1-BEFC-B98395B45FEE}">
  <a:tblStyle styleId="{5DD6A238-49A3-45E1-BEFC-B98395B45FEE}" styleName="Table_0">
    <a:wholeTbl>
      <a:tcTxStyle>
        <a:font>
          <a:latin typeface="Arial"/>
          <a:ea typeface="Arial"/>
          <a:cs typeface="Arial"/>
        </a:font>
        <a:srgbClr val="000000"/>
      </a:tcTxStyle>
      <a:tcStyle>
        <a:tcBdr/>
      </a:tcStyle>
    </a:wholeTbl>
    <a:band1H>
      <a:tcTxStyle/>
      <a:tcStyle>
        <a:tcBdr/>
      </a:tcStyle>
    </a:band1H>
    <a:band2H>
      <a:tcTxStyle/>
      <a:tcStyle>
        <a:tcBdr/>
      </a:tcStyle>
    </a:band2H>
    <a:band1V>
      <a:tcTxStyle/>
      <a:tcStyle>
        <a:tcBdr/>
      </a:tcStyle>
    </a:band1V>
    <a:band2V>
      <a:tcTxStyle/>
      <a:tcStyle>
        <a:tcBdr/>
      </a:tcStyle>
    </a:band2V>
    <a:lastCol>
      <a:tcTxStyle/>
      <a:tcStyle>
        <a:tcBdr/>
      </a:tcStyle>
    </a:lastCol>
    <a:firstCol>
      <a:tcTxStyle/>
      <a:tcStyle>
        <a:tcBdr/>
      </a:tcStyle>
    </a:firstCol>
    <a:lastRow>
      <a:tcTxStyle/>
      <a:tcStyle>
        <a:tcBdr/>
      </a:tcStyle>
    </a:lastRow>
    <a:seCell>
      <a:tcTxStyle/>
      <a:tcStyle>
        <a:tcBdr/>
      </a:tcStyle>
    </a:seCell>
    <a:swCell>
      <a:tcTxStyle/>
      <a:tcStyle>
        <a:tcBdr/>
      </a:tcStyle>
    </a:swCell>
    <a:firstRow>
      <a:tcTxStyle/>
      <a:tcStyle>
        <a:tcBdr/>
      </a:tcStyle>
    </a:firstRow>
    <a:neCell>
      <a:tcTxStyle/>
      <a:tcStyle>
        <a:tcBdr/>
      </a:tcStyle>
    </a:neCell>
    <a:nwCell>
      <a:tcTxStyle/>
      <a:tcStyle>
        <a:tcBdr/>
      </a:tcStyle>
    </a:nwCel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0658" autoAdjust="0"/>
    <p:restoredTop sz="95256" autoAdjust="0"/>
  </p:normalViewPr>
  <p:slideViewPr>
    <p:cSldViewPr snapToGrid="0">
      <p:cViewPr>
        <p:scale>
          <a:sx n="17" d="100"/>
          <a:sy n="17" d="100"/>
        </p:scale>
        <p:origin x="1368" y="106"/>
      </p:cViewPr>
      <p:guideLst>
        <p:guide orient="horz" pos="838"/>
        <p:guide orient="horz" pos="20240"/>
        <p:guide pos="6859"/>
        <p:guide pos="458"/>
        <p:guide pos="27242"/>
        <p:guide pos="7344"/>
        <p:guide pos="13672"/>
        <p:guide pos="14155"/>
        <p:guide pos="20453"/>
        <p:guide pos="20968"/>
        <p:guide pos="8002"/>
        <p:guide pos="534"/>
        <p:guide pos="31782"/>
        <p:guide pos="8568"/>
        <p:guide pos="15950"/>
        <p:guide pos="16514"/>
        <p:guide pos="23862"/>
        <p:guide pos="24462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100" d="100"/>
          <a:sy n="100" d="100"/>
        </p:scale>
        <p:origin x="0" y="0"/>
      </p:cViewPr>
      <p:guideLst>
        <p:guide orient="horz" pos="2928"/>
        <p:guide pos="2208"/>
        <p:guide orient="horz" pos="2949"/>
        <p:guide pos="2229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customschemas.google.com/relationships/presentationmetadata" Target="metadata"/><Relationship Id="rId3" Type="http://schemas.openxmlformats.org/officeDocument/2006/relationships/notesMaster" Target="notesMasters/notes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11" Type="http://schemas.openxmlformats.org/officeDocument/2006/relationships/theme" Target="theme/theme1.xml"/><Relationship Id="rId10" Type="http://schemas.openxmlformats.org/officeDocument/2006/relationships/viewProps" Target="viewProps.xml"/><Relationship Id="rId9" Type="http://schemas.openxmlformats.org/officeDocument/2006/relationships/presProps" Target="pres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themeOverride" Target="../theme/themeOverride1.xm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oleObject" Target="../embeddings/oleObject1.bin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en-US" sz="3600" dirty="0"/>
              <a:t>Total Adolescent LARC Insertions for Office Wide Visits in 2018 and 2019</a:t>
            </a:r>
          </a:p>
        </c:rich>
      </c:tx>
      <c:layout>
        <c:manualLayout>
          <c:xMode val="edge"/>
          <c:yMode val="edge"/>
          <c:x val="0.10940473552337164"/>
          <c:y val="0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title>
    <c:autoTitleDeleted val="0"/>
    <c:plotArea>
      <c:layout/>
      <c:pieChart>
        <c:varyColors val="1"/>
        <c:ser>
          <c:idx val="0"/>
          <c:order val="0"/>
          <c:tx>
            <c:strRef>
              <c:f>'Pivot table'!$R$12</c:f>
              <c:strCache>
                <c:ptCount val="1"/>
                <c:pt idx="0">
                  <c:v>Total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1-1E47-4899-9982-9ACE6887F67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3-1E47-4899-9982-9ACE6887F67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32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'Pivot table'!$S$11:$T$11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'Pivot table'!$S$12:$T$12</c:f>
              <c:numCache>
                <c:formatCode>General</c:formatCode>
                <c:ptCount val="2"/>
                <c:pt idx="0">
                  <c:v>48</c:v>
                </c:pt>
                <c:pt idx="1">
                  <c:v>75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4-1E47-4899-9982-9ACE6887F678}"/>
            </c:ext>
          </c:extLst>
        </c:ser>
        <c:ser>
          <c:idx val="1"/>
          <c:order val="1"/>
          <c:tx>
            <c:strRef>
              <c:f>'Pivot table'!$R$13</c:f>
              <c:strCache>
                <c:ptCount val="1"/>
                <c:pt idx="0">
                  <c:v>Nexplanon</c:v>
                </c:pt>
              </c:strCache>
            </c:strRef>
          </c:tx>
          <c:dPt>
            <c:idx val="0"/>
            <c:bubble3D val="0"/>
            <c:spPr>
              <a:solidFill>
                <a:schemeClr val="accent1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6-1E47-4899-9982-9ACE6887F678}"/>
              </c:ext>
            </c:extLst>
          </c:dPt>
          <c:dPt>
            <c:idx val="1"/>
            <c:bubble3D val="0"/>
            <c:spPr>
              <a:solidFill>
                <a:schemeClr val="accent2"/>
              </a:solidFill>
              <a:ln w="19050">
                <a:solidFill>
                  <a:schemeClr val="lt1"/>
                </a:solidFill>
              </a:ln>
              <a:effectLst/>
            </c:spPr>
            <c:extLst>
              <c:ext xmlns:c16="http://schemas.microsoft.com/office/drawing/2014/chart" uri="{C3380CC4-5D6E-409C-BE32-E72D297353CC}">
                <c16:uniqueId val="{00000008-1E47-4899-9982-9ACE6887F678}"/>
              </c:ext>
            </c:extLst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9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en-US"/>
              </a:p>
            </c:txPr>
            <c:dLblPos val="ctr"/>
            <c:showLegendKey val="0"/>
            <c:showVal val="1"/>
            <c:showCatName val="0"/>
            <c:showSerName val="0"/>
            <c:showPercent val="0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numRef>
              <c:f>'Pivot table'!$S$11:$T$11</c:f>
              <c:numCache>
                <c:formatCode>General</c:formatCode>
                <c:ptCount val="2"/>
                <c:pt idx="0">
                  <c:v>2018</c:v>
                </c:pt>
                <c:pt idx="1">
                  <c:v>2019</c:v>
                </c:pt>
              </c:numCache>
            </c:numRef>
          </c:cat>
          <c:val>
            <c:numRef>
              <c:f>'Pivot table'!$S$13:$T$13</c:f>
              <c:numCache>
                <c:formatCode>General</c:formatCode>
                <c:ptCount val="2"/>
                <c:pt idx="0">
                  <c:v>25</c:v>
                </c:pt>
                <c:pt idx="1">
                  <c:v>28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9-1E47-4899-9982-9ACE6887F678}"/>
            </c:ext>
          </c:extLst>
        </c:ser>
        <c:dLbls>
          <c:dLblPos val="ctr"/>
          <c:showLegendKey val="0"/>
          <c:showVal val="1"/>
          <c:showCatName val="0"/>
          <c:showSerName val="0"/>
          <c:showPercent val="0"/>
          <c:showBubbleSize val="0"/>
          <c:showLeaderLines val="1"/>
        </c:dLbls>
        <c:firstSliceAng val="0"/>
      </c:pieChart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32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en-US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en-US"/>
    </a:p>
  </c:txPr>
  <c:externalData r:id="rId4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5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ln w="19050">
        <a:solidFill>
          <a:schemeClr val="lt1"/>
        </a:solidFill>
      </a:ln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ln w="2540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 txBox="1">
            <a:spLocks noGrp="1"/>
          </p:cNvSpPr>
          <p:nvPr>
            <p:ph type="hdr" idx="2"/>
          </p:nvPr>
        </p:nvSpPr>
        <p:spPr>
          <a:xfrm>
            <a:off x="0" y="0"/>
            <a:ext cx="3066733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" name="Google Shape;4;n"/>
          <p:cNvSpPr txBox="1">
            <a:spLocks noGrp="1"/>
          </p:cNvSpPr>
          <p:nvPr>
            <p:ph type="dt" idx="10"/>
          </p:nvPr>
        </p:nvSpPr>
        <p:spPr>
          <a:xfrm>
            <a:off x="4008705" y="0"/>
            <a:ext cx="3066733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>
            <a:lvl1pPr marR="0" lvl="0" algn="r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5" name="Google Shape;5;n"/>
          <p:cNvSpPr>
            <a:spLocks noGrp="1" noRot="1" noChangeAspect="1"/>
          </p:cNvSpPr>
          <p:nvPr>
            <p:ph type="sldImg" idx="3"/>
          </p:nvPr>
        </p:nvSpPr>
        <p:spPr>
          <a:xfrm>
            <a:off x="808038" y="703263"/>
            <a:ext cx="5461000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w="9525" cap="flat" cmpd="sng">
            <a:solidFill>
              <a:srgbClr val="000000"/>
            </a:solidFill>
            <a:prstDash val="solid"/>
            <a:miter lim="800000"/>
            <a:headEnd type="none" w="sm" len="sm"/>
            <a:tailEnd type="none" w="sm" len="sm"/>
          </a:ln>
        </p:spPr>
      </p:sp>
      <p:sp>
        <p:nvSpPr>
          <p:cNvPr id="6" name="Google Shape;6;n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60" cy="421338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t" anchorCtr="0">
            <a:noAutofit/>
          </a:bodyPr>
          <a:lstStyle>
            <a:lvl1pPr marL="457200" marR="0" lvl="0" indent="-228600" algn="l" rtl="0">
              <a:spcBef>
                <a:spcPts val="69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9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69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9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9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7" name="Google Shape;7;n"/>
          <p:cNvSpPr txBox="1">
            <a:spLocks noGrp="1"/>
          </p:cNvSpPr>
          <p:nvPr>
            <p:ph type="ftr" idx="11"/>
          </p:nvPr>
        </p:nvSpPr>
        <p:spPr>
          <a:xfrm>
            <a:off x="0" y="8893297"/>
            <a:ext cx="3066733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8" name="Google Shape;8;n"/>
          <p:cNvSpPr txBox="1">
            <a:spLocks noGrp="1"/>
          </p:cNvSpPr>
          <p:nvPr>
            <p:ph type="sldNum" idx="12"/>
          </p:nvPr>
        </p:nvSpPr>
        <p:spPr>
          <a:xfrm>
            <a:off x="4008705" y="8893297"/>
            <a:ext cx="3066733" cy="46815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3925" tIns="46950" rIns="93925" bIns="46950" anchor="b" anchorCtr="0">
            <a:no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-US" sz="1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‹#›</a:t>
            </a:fld>
            <a:endParaRPr sz="1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notesStyle>
    <a:defPPr marR="0" lvl="0" algn="l" rtl="0">
      <a:lnSpc>
        <a:spcPct val="100000"/>
      </a:lnSpc>
      <a:spcBef>
        <a:spcPts val="0"/>
      </a:spcBef>
      <a:spcAft>
        <a:spcPts val="0"/>
      </a:spcAft>
    </a:defPPr>
    <a:lvl1pPr marR="0" lvl="0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1pPr>
    <a:lvl2pPr marR="0" lvl="1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2pPr>
    <a:lvl3pPr marR="0" lvl="2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3pPr>
    <a:lvl4pPr marR="0" lvl="3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4pPr>
    <a:lvl5pPr marR="0" lvl="4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5pPr>
    <a:lvl6pPr marR="0" lvl="5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6pPr>
    <a:lvl7pPr marR="0" lvl="6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7pPr>
    <a:lvl8pPr marR="0" lvl="7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8pPr>
    <a:lvl9pPr marR="0" lvl="8" algn="l" rtl="0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sz="1400" b="0" i="0" u="none" strike="noStrike" cap="non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 showMasterSp="0" showMasterPhAnim="0">
  <p:cSld>
    <p:spTree>
      <p:nvGrpSpPr>
        <p:cNvPr id="1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:notes"/>
          <p:cNvSpPr txBox="1">
            <a:spLocks noGrp="1"/>
          </p:cNvSpPr>
          <p:nvPr>
            <p:ph type="body" idx="1"/>
          </p:nvPr>
        </p:nvSpPr>
        <p:spPr>
          <a:xfrm>
            <a:off x="707708" y="4447461"/>
            <a:ext cx="5661600" cy="4213500"/>
          </a:xfrm>
          <a:prstGeom prst="rect">
            <a:avLst/>
          </a:prstGeom>
        </p:spPr>
        <p:txBody>
          <a:bodyPr spcFirstLastPara="1" wrap="square" lIns="93925" tIns="46950" rIns="93925" bIns="46950" anchor="t" anchorCtr="0">
            <a:noAutofit/>
          </a:bodyPr>
          <a:lstStyle/>
          <a:p>
            <a:pPr marL="0" lvl="0" indent="0" algn="l" rtl="0">
              <a:spcBef>
                <a:spcPts val="690"/>
              </a:spcBef>
              <a:spcAft>
                <a:spcPts val="0"/>
              </a:spcAft>
              <a:buNone/>
            </a:pPr>
            <a:endParaRPr dirty="0"/>
          </a:p>
        </p:txBody>
      </p:sp>
      <p:sp>
        <p:nvSpPr>
          <p:cNvPr id="50" name="Google Shape;50;p1:notes"/>
          <p:cNvSpPr>
            <a:spLocks noGrp="1" noRot="1" noChangeAspect="1"/>
          </p:cNvSpPr>
          <p:nvPr>
            <p:ph type="sldImg" idx="2"/>
          </p:nvPr>
        </p:nvSpPr>
        <p:spPr>
          <a:xfrm>
            <a:off x="808038" y="703263"/>
            <a:ext cx="5461000" cy="3511550"/>
          </a:xfrm>
          <a:custGeom>
            <a:avLst/>
            <a:gdLst/>
            <a:ahLst/>
            <a:cxnLst/>
            <a:rect l="l" t="t" r="r" b="b"/>
            <a:pathLst>
              <a:path w="120000" h="120000" extrusionOk="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Slide" type="title">
  <p:cSld name="TITLE">
    <p:spTree>
      <p:nvGrpSpPr>
        <p:cNvPr id="1" name="Shape 1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Google Shape;12;p3"/>
          <p:cNvSpPr txBox="1">
            <a:spLocks noGrp="1"/>
          </p:cNvSpPr>
          <p:nvPr>
            <p:ph type="ctrTitle"/>
          </p:nvPr>
        </p:nvSpPr>
        <p:spPr>
          <a:xfrm>
            <a:off x="3840480" y="10226681"/>
            <a:ext cx="43525440" cy="70548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3" name="Google Shape;13;p3"/>
          <p:cNvSpPr txBox="1">
            <a:spLocks noGrp="1"/>
          </p:cNvSpPr>
          <p:nvPr>
            <p:ph type="subTitle" idx="1"/>
          </p:nvPr>
        </p:nvSpPr>
        <p:spPr>
          <a:xfrm>
            <a:off x="7680960" y="18653131"/>
            <a:ext cx="35844481" cy="841375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296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None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Font typeface="Arial"/>
              <a:buNone/>
              <a:defRPr sz="1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None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pic>
        <p:nvPicPr>
          <p:cNvPr id="14" name="Google Shape;14;p3"/>
          <p:cNvPicPr preferRelativeResize="0"/>
          <p:nvPr/>
        </p:nvPicPr>
        <p:blipFill>
          <a:blip r:embed="rId2">
            <a:alphaModFix/>
          </a:blip>
          <a:stretch>
            <a:fillRect/>
          </a:stretch>
        </p:blipFill>
        <p:spPr>
          <a:xfrm>
            <a:off x="152400" y="152400"/>
            <a:ext cx="12820650" cy="584835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Vertical Text" type="vertTx">
  <p:cSld name="VERTICAL_TEXT">
    <p:spTree>
      <p:nvGrpSpPr>
        <p:cNvPr id="1" name="Shape 4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" name="Google Shape;43;p12"/>
          <p:cNvSpPr txBox="1">
            <a:spLocks noGrp="1"/>
          </p:cNvSpPr>
          <p:nvPr>
            <p:ph type="title"/>
          </p:nvPr>
        </p:nvSpPr>
        <p:spPr>
          <a:xfrm>
            <a:off x="2560320" y="1317626"/>
            <a:ext cx="4608576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4" name="Google Shape;44;p12"/>
          <p:cNvSpPr txBox="1">
            <a:spLocks noGrp="1"/>
          </p:cNvSpPr>
          <p:nvPr>
            <p:ph type="body" idx="1"/>
          </p:nvPr>
        </p:nvSpPr>
        <p:spPr>
          <a:xfrm rot="5400000">
            <a:off x="14739939" y="-4499291"/>
            <a:ext cx="21726524" cy="4608576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76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168400" algn="l" rtl="0">
              <a:spcBef>
                <a:spcPts val="296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Char char="–"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028700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–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Vertical Title and Text" type="vertTitleAndTx">
  <p:cSld name="VERTICAL_TITLE_AND_VERTICAL_TEXT">
    <p:spTree>
      <p:nvGrpSpPr>
        <p:cNvPr id="1" name="Shape 4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" name="Google Shape;46;p13"/>
          <p:cNvSpPr txBox="1">
            <a:spLocks noGrp="1"/>
          </p:cNvSpPr>
          <p:nvPr>
            <p:ph type="title"/>
          </p:nvPr>
        </p:nvSpPr>
        <p:spPr>
          <a:xfrm rot="5400000">
            <a:off x="28840750" y="9601517"/>
            <a:ext cx="28089223" cy="1152144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7" name="Google Shape;47;p13"/>
          <p:cNvSpPr txBox="1">
            <a:spLocks noGrp="1"/>
          </p:cNvSpPr>
          <p:nvPr>
            <p:ph type="body" idx="1"/>
          </p:nvPr>
        </p:nvSpPr>
        <p:spPr>
          <a:xfrm rot="5400000">
            <a:off x="5655627" y="-1777683"/>
            <a:ext cx="28089223" cy="3427984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76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168400" algn="l" rtl="0">
              <a:spcBef>
                <a:spcPts val="296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Char char="–"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028700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–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and Content" type="obj">
  <p:cSld name="OBJECT">
    <p:spTree>
      <p:nvGrpSpPr>
        <p:cNvPr id="1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Google Shape;16;p4"/>
          <p:cNvSpPr txBox="1">
            <a:spLocks noGrp="1"/>
          </p:cNvSpPr>
          <p:nvPr>
            <p:ph type="title"/>
          </p:nvPr>
        </p:nvSpPr>
        <p:spPr>
          <a:xfrm>
            <a:off x="2560320" y="1317626"/>
            <a:ext cx="4608576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17" name="Google Shape;17;p4"/>
          <p:cNvSpPr txBox="1">
            <a:spLocks noGrp="1"/>
          </p:cNvSpPr>
          <p:nvPr>
            <p:ph type="body" idx="1"/>
          </p:nvPr>
        </p:nvSpPr>
        <p:spPr>
          <a:xfrm>
            <a:off x="2560320" y="7680327"/>
            <a:ext cx="46085761" cy="21726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760"/>
              </a:spcBef>
              <a:spcAft>
                <a:spcPts val="0"/>
              </a:spcAft>
              <a:buSzPts val="1400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1168400" algn="l" rtl="0">
              <a:spcBef>
                <a:spcPts val="2960"/>
              </a:spcBef>
              <a:spcAft>
                <a:spcPts val="0"/>
              </a:spcAft>
              <a:buClr>
                <a:schemeClr val="dk1"/>
              </a:buClr>
              <a:buSzPts val="14800"/>
              <a:buFont typeface="Arial"/>
              <a:buChar char="–"/>
              <a:defRPr sz="14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1028700" algn="l" rtl="0">
              <a:spcBef>
                <a:spcPts val="2520"/>
              </a:spcBef>
              <a:spcAft>
                <a:spcPts val="0"/>
              </a:spcAft>
              <a:buClr>
                <a:schemeClr val="dk1"/>
              </a:buClr>
              <a:buSzPts val="12600"/>
              <a:buFont typeface="Arial"/>
              <a:buChar char="•"/>
              <a:defRPr sz="12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–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895350" algn="l" rtl="0">
              <a:spcBef>
                <a:spcPts val="2100"/>
              </a:spcBef>
              <a:spcAft>
                <a:spcPts val="0"/>
              </a:spcAft>
              <a:buClr>
                <a:schemeClr val="dk1"/>
              </a:buClr>
              <a:buSzPts val="10500"/>
              <a:buFont typeface="Arial"/>
              <a:buChar char="»"/>
              <a:defRPr sz="105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Section Header" type="secHead">
  <p:cSld name="SECTION_HEADER">
    <p:spTree>
      <p:nvGrpSpPr>
        <p:cNvPr id="1" name="Shape 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Google Shape;19;p5"/>
          <p:cNvSpPr txBox="1">
            <a:spLocks noGrp="1"/>
          </p:cNvSpPr>
          <p:nvPr>
            <p:ph type="title"/>
          </p:nvPr>
        </p:nvSpPr>
        <p:spPr>
          <a:xfrm>
            <a:off x="4044951" y="21151852"/>
            <a:ext cx="43525440" cy="6540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77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0" name="Google Shape;20;p5"/>
          <p:cNvSpPr txBox="1">
            <a:spLocks noGrp="1"/>
          </p:cNvSpPr>
          <p:nvPr>
            <p:ph type="body" idx="1"/>
          </p:nvPr>
        </p:nvSpPr>
        <p:spPr>
          <a:xfrm>
            <a:off x="4044951" y="13950950"/>
            <a:ext cx="43525440" cy="7200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b" anchorCtr="0">
            <a:noAutofit/>
          </a:bodyPr>
          <a:lstStyle>
            <a:lvl1pPr marL="457200" marR="0" lvl="0" indent="-228600" algn="r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wo Content" type="twoObj">
  <p:cSld name="TWO_OBJECTS">
    <p:spTree>
      <p:nvGrpSpPr>
        <p:cNvPr id="1" name="Shape 2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Google Shape;22;p6"/>
          <p:cNvSpPr txBox="1">
            <a:spLocks noGrp="1"/>
          </p:cNvSpPr>
          <p:nvPr>
            <p:ph type="title"/>
          </p:nvPr>
        </p:nvSpPr>
        <p:spPr>
          <a:xfrm>
            <a:off x="2560320" y="1317626"/>
            <a:ext cx="4608576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3" name="Google Shape;23;p6"/>
          <p:cNvSpPr txBox="1">
            <a:spLocks noGrp="1"/>
          </p:cNvSpPr>
          <p:nvPr>
            <p:ph type="body" idx="1"/>
          </p:nvPr>
        </p:nvSpPr>
        <p:spPr>
          <a:xfrm>
            <a:off x="2560320" y="7680327"/>
            <a:ext cx="22900640" cy="21726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1080"/>
              </a:spcBef>
              <a:spcAft>
                <a:spcPts val="0"/>
              </a:spcAft>
              <a:buSzPts val="1400"/>
              <a:buNone/>
              <a:defRPr sz="5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–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4" name="Google Shape;24;p6"/>
          <p:cNvSpPr txBox="1">
            <a:spLocks noGrp="1"/>
          </p:cNvSpPr>
          <p:nvPr>
            <p:ph type="body" idx="2"/>
          </p:nvPr>
        </p:nvSpPr>
        <p:spPr>
          <a:xfrm>
            <a:off x="25745441" y="7680327"/>
            <a:ext cx="22900640" cy="217265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1080"/>
              </a:spcBef>
              <a:spcAft>
                <a:spcPts val="0"/>
              </a:spcAft>
              <a:buSzPts val="1400"/>
              <a:buNone/>
              <a:defRPr sz="5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–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•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–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»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mparison" type="twoTxTwoObj">
  <p:cSld name="TWO_OBJECTS_WITH_TEXT">
    <p:spTree>
      <p:nvGrpSpPr>
        <p:cNvPr id="1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7"/>
          <p:cNvSpPr txBox="1">
            <a:spLocks noGrp="1"/>
          </p:cNvSpPr>
          <p:nvPr>
            <p:ph type="title"/>
          </p:nvPr>
        </p:nvSpPr>
        <p:spPr>
          <a:xfrm>
            <a:off x="2560320" y="1317626"/>
            <a:ext cx="4608576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7" name="Google Shape;27;p7"/>
          <p:cNvSpPr txBox="1">
            <a:spLocks noGrp="1"/>
          </p:cNvSpPr>
          <p:nvPr>
            <p:ph type="body" idx="1"/>
          </p:nvPr>
        </p:nvSpPr>
        <p:spPr>
          <a:xfrm>
            <a:off x="2560321" y="7369176"/>
            <a:ext cx="22625050" cy="3070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b" anchorCtr="0">
            <a:noAutofit/>
          </a:bodyPr>
          <a:lstStyle>
            <a:lvl1pPr marL="457200" marR="0" lvl="0" indent="-228600" algn="r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 sz="4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sz="3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8" name="Google Shape;28;p7"/>
          <p:cNvSpPr txBox="1">
            <a:spLocks noGrp="1"/>
          </p:cNvSpPr>
          <p:nvPr>
            <p:ph type="body" idx="2"/>
          </p:nvPr>
        </p:nvSpPr>
        <p:spPr>
          <a:xfrm>
            <a:off x="2560321" y="10439405"/>
            <a:ext cx="22625050" cy="18967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92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–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–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29" name="Google Shape;29;p7"/>
          <p:cNvSpPr txBox="1">
            <a:spLocks noGrp="1"/>
          </p:cNvSpPr>
          <p:nvPr>
            <p:ph type="body" idx="3"/>
          </p:nvPr>
        </p:nvSpPr>
        <p:spPr>
          <a:xfrm>
            <a:off x="26012141" y="7369176"/>
            <a:ext cx="22633942" cy="307022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b" anchorCtr="0">
            <a:noAutofit/>
          </a:bodyPr>
          <a:lstStyle>
            <a:lvl1pPr marL="457200" marR="0" lvl="0" indent="-228600" algn="r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 sz="46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None/>
              <a:defRPr sz="34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None/>
              <a:defRPr sz="3100" b="1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0" name="Google Shape;30;p7"/>
          <p:cNvSpPr txBox="1">
            <a:spLocks noGrp="1"/>
          </p:cNvSpPr>
          <p:nvPr>
            <p:ph type="body" idx="4"/>
          </p:nvPr>
        </p:nvSpPr>
        <p:spPr>
          <a:xfrm>
            <a:off x="26012141" y="10439405"/>
            <a:ext cx="22633942" cy="1896745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920"/>
              </a:spcBef>
              <a:spcAft>
                <a:spcPts val="0"/>
              </a:spcAft>
              <a:buSzPts val="1400"/>
              <a:buNone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–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444500" algn="l" rtl="0">
              <a:spcBef>
                <a:spcPts val="680"/>
              </a:spcBef>
              <a:spcAft>
                <a:spcPts val="0"/>
              </a:spcAft>
              <a:buClr>
                <a:schemeClr val="dk1"/>
              </a:buClr>
              <a:buSzPts val="3400"/>
              <a:buFont typeface="Arial"/>
              <a:buChar char="•"/>
              <a:defRPr sz="3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–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25450" algn="l" rtl="0">
              <a:spcBef>
                <a:spcPts val="620"/>
              </a:spcBef>
              <a:spcAft>
                <a:spcPts val="0"/>
              </a:spcAft>
              <a:buClr>
                <a:schemeClr val="dk1"/>
              </a:buClr>
              <a:buSzPts val="3100"/>
              <a:buFont typeface="Arial"/>
              <a:buChar char="»"/>
              <a:defRPr sz="3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Title Only" type="titleOnly">
  <p:cSld name="TITLE_ONLY">
    <p:spTree>
      <p:nvGrpSpPr>
        <p:cNvPr id="1" name="Shape 3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" name="Google Shape;32;p8"/>
          <p:cNvSpPr txBox="1">
            <a:spLocks noGrp="1"/>
          </p:cNvSpPr>
          <p:nvPr>
            <p:ph type="title"/>
          </p:nvPr>
        </p:nvSpPr>
        <p:spPr>
          <a:xfrm>
            <a:off x="2560320" y="1317626"/>
            <a:ext cx="46085761" cy="54864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Blank" type="blank">
  <p:cSld name="BLANK">
    <p:spTree>
      <p:nvGrpSpPr>
        <p:cNvPr id="1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Content with Caption" type="objTx">
  <p:cSld name="OBJECT_WITH_CAPTION_TEXT">
    <p:spTree>
      <p:nvGrpSpPr>
        <p:cNvPr id="1" name="Shape 3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" name="Google Shape;35;p10"/>
          <p:cNvSpPr txBox="1">
            <a:spLocks noGrp="1"/>
          </p:cNvSpPr>
          <p:nvPr>
            <p:ph type="title"/>
          </p:nvPr>
        </p:nvSpPr>
        <p:spPr>
          <a:xfrm>
            <a:off x="2560321" y="1311281"/>
            <a:ext cx="16846551" cy="55784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6" name="Google Shape;36;p10"/>
          <p:cNvSpPr txBox="1">
            <a:spLocks noGrp="1"/>
          </p:cNvSpPr>
          <p:nvPr>
            <p:ph type="body" idx="1"/>
          </p:nvPr>
        </p:nvSpPr>
        <p:spPr>
          <a:xfrm>
            <a:off x="20020281" y="1311281"/>
            <a:ext cx="28625799" cy="28095574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1220"/>
              </a:spcBef>
              <a:spcAft>
                <a:spcPts val="0"/>
              </a:spcAft>
              <a:buSzPts val="1400"/>
              <a:buNone/>
              <a:defRPr sz="6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571500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Char char="–"/>
              <a:defRPr sz="5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520700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Char char="•"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–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»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»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»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»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469900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Char char="»"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37" name="Google Shape;37;p10"/>
          <p:cNvSpPr txBox="1">
            <a:spLocks noGrp="1"/>
          </p:cNvSpPr>
          <p:nvPr>
            <p:ph type="body" idx="2"/>
          </p:nvPr>
        </p:nvSpPr>
        <p:spPr>
          <a:xfrm>
            <a:off x="2560321" y="6889750"/>
            <a:ext cx="16846551" cy="225171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matchingName="Picture with Caption" type="picTx">
  <p:cSld name="PICTURE_WITH_CAPTION_TEXT">
    <p:spTree>
      <p:nvGrpSpPr>
        <p:cNvPr id="1" name="Shape 3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" name="Google Shape;39;p11"/>
          <p:cNvSpPr txBox="1">
            <a:spLocks noGrp="1"/>
          </p:cNvSpPr>
          <p:nvPr>
            <p:ph type="title"/>
          </p:nvPr>
        </p:nvSpPr>
        <p:spPr>
          <a:xfrm>
            <a:off x="10036809" y="23044152"/>
            <a:ext cx="30723839" cy="27178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b" anchorCtr="0">
            <a:noAutofit/>
          </a:bodyPr>
          <a:lstStyle>
            <a:lvl1pPr marR="0" lvl="0" algn="l" rtl="0">
              <a:spcBef>
                <a:spcPts val="0"/>
              </a:spcBef>
              <a:spcAft>
                <a:spcPts val="0"/>
              </a:spcAft>
              <a:buSzPts val="1400"/>
              <a:buNone/>
              <a:defRPr sz="3800" b="1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ctr" rtl="0">
              <a:spcBef>
                <a:spcPts val="0"/>
              </a:spcBef>
              <a:spcAft>
                <a:spcPts val="0"/>
              </a:spcAft>
              <a:buSzPts val="1400"/>
              <a:buNone/>
              <a:defRPr sz="23200" b="0" i="0" u="none" strike="noStrike" cap="none">
                <a:solidFill>
                  <a:schemeClr val="dk2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0" name="Google Shape;40;p11"/>
          <p:cNvSpPr>
            <a:spLocks noGrp="1"/>
          </p:cNvSpPr>
          <p:nvPr>
            <p:ph type="pic" idx="2"/>
          </p:nvPr>
        </p:nvSpPr>
        <p:spPr>
          <a:xfrm>
            <a:off x="10036809" y="2940050"/>
            <a:ext cx="30723839" cy="197516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R="0" lvl="0" algn="r" rtl="0">
              <a:spcBef>
                <a:spcPts val="1220"/>
              </a:spcBef>
              <a:spcAft>
                <a:spcPts val="0"/>
              </a:spcAft>
              <a:buClr>
                <a:schemeClr val="dk1"/>
              </a:buClr>
              <a:buSzPts val="6100"/>
              <a:buFont typeface="Arial"/>
              <a:buNone/>
              <a:defRPr sz="61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spcBef>
                <a:spcPts val="1080"/>
              </a:spcBef>
              <a:spcAft>
                <a:spcPts val="0"/>
              </a:spcAft>
              <a:buClr>
                <a:schemeClr val="dk1"/>
              </a:buClr>
              <a:buSzPts val="5400"/>
              <a:buFont typeface="Arial"/>
              <a:buNone/>
              <a:defRPr sz="54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spcBef>
                <a:spcPts val="920"/>
              </a:spcBef>
              <a:spcAft>
                <a:spcPts val="0"/>
              </a:spcAft>
              <a:buClr>
                <a:schemeClr val="dk1"/>
              </a:buClr>
              <a:buSzPts val="4600"/>
              <a:buFont typeface="Arial"/>
              <a:buNone/>
              <a:defRPr sz="46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spcBef>
                <a:spcPts val="760"/>
              </a:spcBef>
              <a:spcAft>
                <a:spcPts val="0"/>
              </a:spcAft>
              <a:buClr>
                <a:schemeClr val="dk1"/>
              </a:buClr>
              <a:buSzPts val="3800"/>
              <a:buFont typeface="Arial"/>
              <a:buNone/>
              <a:defRPr sz="38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  <p:sp>
        <p:nvSpPr>
          <p:cNvPr id="41" name="Google Shape;41;p11"/>
          <p:cNvSpPr txBox="1">
            <a:spLocks noGrp="1"/>
          </p:cNvSpPr>
          <p:nvPr>
            <p:ph type="body" idx="1"/>
          </p:nvPr>
        </p:nvSpPr>
        <p:spPr>
          <a:xfrm>
            <a:off x="10036809" y="25761952"/>
            <a:ext cx="30723839" cy="3863976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175250" tIns="87625" rIns="175250" bIns="87625" anchor="t" anchorCtr="0">
            <a:noAutofit/>
          </a:bodyPr>
          <a:lstStyle>
            <a:lvl1pPr marL="457200" marR="0" lvl="0" indent="-228600" algn="r" rtl="0">
              <a:spcBef>
                <a:spcPts val="540"/>
              </a:spcBef>
              <a:spcAft>
                <a:spcPts val="0"/>
              </a:spcAft>
              <a:buClr>
                <a:schemeClr val="dk1"/>
              </a:buClr>
              <a:buSzPts val="2700"/>
              <a:buFont typeface="Arial"/>
              <a:buNone/>
              <a:defRPr sz="2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L="914400" marR="0" lvl="1" indent="-228600" algn="l" rtl="0">
              <a:spcBef>
                <a:spcPts val="460"/>
              </a:spcBef>
              <a:spcAft>
                <a:spcPts val="0"/>
              </a:spcAft>
              <a:buClr>
                <a:schemeClr val="dk1"/>
              </a:buClr>
              <a:buSzPts val="2300"/>
              <a:buFont typeface="Arial"/>
              <a:buNone/>
              <a:defRPr sz="23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L="1371600" marR="0" lvl="2" indent="-228600" algn="l" rtl="0">
              <a:spcBef>
                <a:spcPts val="380"/>
              </a:spcBef>
              <a:spcAft>
                <a:spcPts val="0"/>
              </a:spcAft>
              <a:buClr>
                <a:schemeClr val="dk1"/>
              </a:buClr>
              <a:buSzPts val="1900"/>
              <a:buFont typeface="Arial"/>
              <a:buNone/>
              <a:defRPr sz="19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L="1828800" marR="0" lvl="3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L="2286000" marR="0" lvl="4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L="2743200" marR="0" lvl="5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L="3200400" marR="0" lvl="6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L="3657600" marR="0" lvl="7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L="4114800" marR="0" lvl="8" indent="-228600" algn="l" rtl="0">
              <a:spcBef>
                <a:spcPts val="340"/>
              </a:spcBef>
              <a:spcAft>
                <a:spcPts val="0"/>
              </a:spcAft>
              <a:buClr>
                <a:schemeClr val="dk1"/>
              </a:buClr>
              <a:buSzPts val="1700"/>
              <a:buFont typeface="Arial"/>
              <a:buNone/>
              <a:defRPr sz="1700" b="0" i="0" u="none" strike="noStrike" cap="none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lt1"/>
        </a:solidFill>
        <a:effectLst/>
      </p:bgPr>
    </p:bg>
    <p:spTree>
      <p:nvGrpSpPr>
        <p:cNvPr id="1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/>
        </p:nvSpPr>
        <p:spPr>
          <a:xfrm>
            <a:off x="38831522" y="32032575"/>
            <a:ext cx="11601451" cy="40011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1300" b="1" i="1" u="none" strike="noStrike" cap="none">
                <a:solidFill>
                  <a:schemeClr val="accent2"/>
                </a:solidFill>
                <a:latin typeface="Arial"/>
                <a:ea typeface="Arial"/>
                <a:cs typeface="Arial"/>
                <a:sym typeface="Arial"/>
              </a:rPr>
              <a:t>Poster produced by Faculty &amp; Curriculum Support (FACS), Georgetown University Medical Center</a:t>
            </a:r>
            <a:endParaRPr/>
          </a:p>
          <a:p>
            <a:pPr marL="0" marR="0" lvl="0" indent="0" algn="r" rtl="0">
              <a:spcBef>
                <a:spcPts val="0"/>
              </a:spcBef>
              <a:spcAft>
                <a:spcPts val="0"/>
              </a:spcAft>
              <a:buNone/>
            </a:pPr>
            <a:endParaRPr sz="1300" b="1" i="1" u="none" strike="noStrike" cap="none">
              <a:solidFill>
                <a:schemeClr val="accent2"/>
              </a:solidFill>
              <a:latin typeface="Arial"/>
              <a:ea typeface="Arial"/>
              <a:cs typeface="Arial"/>
              <a:sym typeface="Arial"/>
            </a:endParaRPr>
          </a:p>
        </p:txBody>
      </p:sp>
    </p:spTree>
  </p:cSld>
  <p:clrMap bg1="lt1" tx1="dk1" bg2="dk2" tx2="lt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marR="0" lvl="0" algn="l" rtl="0">
        <a:lnSpc>
          <a:spcPct val="100000"/>
        </a:lnSpc>
        <a:spcBef>
          <a:spcPts val="0"/>
        </a:spcBef>
        <a:spcAft>
          <a:spcPts val="0"/>
        </a:spcAft>
      </a:defPPr>
      <a:lvl1pPr marR="0" lvl="0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marR="0" lvl="1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marR="0" lvl="2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marR="0" lvl="3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marR="0" lvl="4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marR="0" lvl="5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marR="0" lvl="6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marR="0" lvl="7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marR="0" lvl="8" algn="l" rtl="0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sz="1400" b="0" i="0" u="none" strike="noStrike" cap="non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.jpg"/><Relationship Id="rId3" Type="http://schemas.openxmlformats.org/officeDocument/2006/relationships/image" Target="../media/image2.png"/><Relationship Id="rId7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chart" Target="../charts/char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Relationship Id="rId9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Google Shape;52;p1"/>
          <p:cNvSpPr txBox="1"/>
          <p:nvPr/>
        </p:nvSpPr>
        <p:spPr>
          <a:xfrm>
            <a:off x="475302" y="5657851"/>
            <a:ext cx="14562099" cy="267885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noAutofit/>
          </a:bodyPr>
          <a:lstStyle/>
          <a:p>
            <a:pPr marL="438134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500" b="1" i="0" u="none" strike="noStrike" cap="none" dirty="0">
                <a:solidFill>
                  <a:schemeClr val="dk1"/>
                </a:solidFill>
                <a:latin typeface="+mj-lt"/>
              </a:rPr>
              <a:t>Background</a:t>
            </a:r>
            <a:endParaRPr dirty="0">
              <a:solidFill>
                <a:schemeClr val="dk1"/>
              </a:solidFill>
              <a:latin typeface="+mj-lt"/>
            </a:endParaRPr>
          </a:p>
          <a:p>
            <a:pPr marL="438134" lvl="0">
              <a:lnSpc>
                <a:spcPct val="125000"/>
              </a:lnSpc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In the U.S. adolescent pregnancy is a major public health concern. Each year over 700,000 female adolescents ages15-19 become pregnant and 82% report that their pregnancy was unplanned. Long Acting Reversible Contraception (LARC)-intrauterine devices (IUD) and </a:t>
            </a: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subdermal implants are safe and effective yet remain underused in this </a:t>
            </a:r>
            <a:r>
              <a:rPr lang="en-US" sz="3600" kern="1200" dirty="0">
                <a:solidFill>
                  <a:prstClr val="black"/>
                </a:solidFill>
                <a:latin typeface="+mj-lt"/>
                <a:ea typeface="+mn-ea"/>
                <a:cs typeface="Times New Roman" panose="02020603050405020304" pitchFamily="18" charset="0"/>
              </a:rPr>
              <a:t>population. LARC failure rate is less than 1% and only 4.5% of adolescents choose LARC methods</a:t>
            </a:r>
            <a:endParaRPr lang="en-US" sz="3600" dirty="0">
              <a:solidFill>
                <a:schemeClr val="dk1"/>
              </a:solidFill>
              <a:latin typeface="+mj-lt"/>
              <a:cs typeface="Times New Roman" panose="02020603050405020304" pitchFamily="18" charset="0"/>
            </a:endParaRPr>
          </a:p>
          <a:p>
            <a:pPr marL="877824" lvl="0" indent="-457200">
              <a:lnSpc>
                <a:spcPct val="125000"/>
              </a:lnSpc>
              <a:buClr>
                <a:schemeClr val="dk1"/>
              </a:buClr>
              <a:buSzPts val="3200"/>
              <a:buFont typeface="Arial"/>
              <a:buChar char="•"/>
            </a:pPr>
            <a:endParaRPr lang="en-US" sz="3600" dirty="0">
              <a:latin typeface="+mj-lt"/>
            </a:endParaRPr>
          </a:p>
          <a:p>
            <a:pPr marL="438134" lvl="0">
              <a:lnSpc>
                <a:spcPct val="125000"/>
              </a:lnSpc>
            </a:pPr>
            <a:r>
              <a:rPr lang="en-US" sz="6000" b="1" dirty="0">
                <a:solidFill>
                  <a:schemeClr val="dk1"/>
                </a:solidFill>
                <a:latin typeface="+mj-lt"/>
              </a:rPr>
              <a:t>Purpose </a:t>
            </a:r>
          </a:p>
          <a:p>
            <a:pPr marL="438134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r>
              <a:rPr kumimoji="0" lang="en-US" sz="3600" b="1" kern="1200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T</a:t>
            </a: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his quality improvement project aims to  evaluate the effectiveness of an evidence based (EB) educational intervention to improve the LARC use in adolescents among providers in an Obstetrical/Gynecology (OB/GYN) practice.</a:t>
            </a:r>
          </a:p>
          <a:p>
            <a:pPr marL="438134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kern="1200" dirty="0">
              <a:solidFill>
                <a:prstClr val="black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b="1" i="0" u="none" strike="noStrike" kern="1200" cap="none" dirty="0">
              <a:solidFill>
                <a:prstClr val="black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4800" b="1" kern="1200" dirty="0">
              <a:solidFill>
                <a:prstClr val="black"/>
              </a:solidFill>
              <a:latin typeface="+mj-lt"/>
              <a:ea typeface="+mn-ea"/>
              <a:cs typeface="Arial" panose="020B0604020202020204" pitchFamily="34" charset="0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lang="en-US" sz="3200" b="1" i="0" u="none" strike="noStrike" cap="none" dirty="0">
              <a:solidFill>
                <a:schemeClr val="dk1"/>
              </a:solidFill>
              <a:latin typeface="+mj-lt"/>
            </a:endParaRPr>
          </a:p>
          <a:p>
            <a:pPr marL="0" marR="0" lvl="0" indent="0" algn="l" defTabSz="23512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500" b="1" noProof="0" dirty="0">
                <a:solidFill>
                  <a:schemeClr val="dk1"/>
                </a:solidFill>
                <a:latin typeface="+mj-lt"/>
                <a:ea typeface="+mn-ea"/>
              </a:rPr>
              <a:t>  </a:t>
            </a:r>
            <a:endParaRPr lang="en-US" sz="6500" b="1" noProof="0" dirty="0">
              <a:solidFill>
                <a:schemeClr val="dk1"/>
              </a:solidFill>
              <a:latin typeface="+mj-lt"/>
              <a:ea typeface="+mn-ea"/>
              <a:cs typeface="Times New Roman" panose="02020603050405020304" pitchFamily="18" charset="0"/>
            </a:endParaRPr>
          </a:p>
          <a:p>
            <a:pPr marL="0" marR="0" lvl="0" indent="0" algn="l" defTabSz="23512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6500" b="1" dirty="0">
                <a:solidFill>
                  <a:schemeClr val="dk1"/>
                </a:solidFill>
                <a:latin typeface="+mj-lt"/>
                <a:ea typeface="+mn-ea"/>
                <a:cs typeface="Times New Roman" panose="02020603050405020304" pitchFamily="18" charset="0"/>
              </a:rPr>
              <a:t>Research Question </a:t>
            </a:r>
          </a:p>
          <a:p>
            <a:pPr marL="0" marR="0" lvl="0" indent="0" algn="l" defTabSz="23512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sz="3600" kern="1200" dirty="0">
                <a:solidFill>
                  <a:schemeClr val="dk1"/>
                </a:solidFill>
                <a:latin typeface="+mj-lt"/>
                <a:ea typeface="+mn-ea"/>
                <a:cs typeface="Times New Roman" panose="02020603050405020304" pitchFamily="18" charset="0"/>
              </a:rPr>
              <a:t>I</a:t>
            </a:r>
            <a:r>
              <a:rPr kumimoji="0" lang="en-US" sz="360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n</a:t>
            </a: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 the adolescent population who are seeking birth control, how does provider education in LARC use affect adolescents’ selection of LARC as a viable birth control option?  </a:t>
            </a:r>
          </a:p>
          <a:p>
            <a:pPr marL="363474"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endParaRPr lang="en-US" sz="6500" b="1" dirty="0">
              <a:solidFill>
                <a:schemeClr val="dk1"/>
              </a:solidFill>
              <a:latin typeface="+mj-lt"/>
              <a:cs typeface="Times New Roman" panose="02020603050405020304" pitchFamily="18" charset="0"/>
            </a:endParaRPr>
          </a:p>
          <a:p>
            <a:pPr marL="363474"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r>
              <a:rPr lang="en-US" sz="6500" b="1" i="0" u="none" strike="noStrike" cap="none" dirty="0">
                <a:solidFill>
                  <a:schemeClr val="dk1"/>
                </a:solidFill>
                <a:latin typeface="+mj-lt"/>
                <a:cs typeface="Times New Roman" panose="02020603050405020304" pitchFamily="18" charset="0"/>
              </a:rPr>
              <a:t>Methods</a:t>
            </a:r>
          </a:p>
          <a:p>
            <a:pPr marL="685800" marR="0" lvl="0" indent="-685800" algn="l" defTabSz="23512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Education and skills building used by providers to reinforce evidence based LARC best practices. </a:t>
            </a:r>
          </a:p>
          <a:p>
            <a:pPr marL="685800" marR="0" lvl="0" indent="-685800" algn="l" defTabSz="23512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Sample (N=17) OB/GYN providers</a:t>
            </a:r>
          </a:p>
          <a:p>
            <a:pPr marL="685800" marR="0" lvl="0" indent="-685800" algn="l" defTabSz="23512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Pre and Post training surveys used to analyze provider knowledge and skills building</a:t>
            </a:r>
          </a:p>
          <a:p>
            <a:pPr marL="685800" marR="0" lvl="0" indent="-685800" algn="l" defTabSz="23512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36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pitchFamily="18" charset="0"/>
              </a:rPr>
              <a:t>LARC insertion rates and satisfaction scores measured before and after interventions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>
                <a:cs typeface="Arial" panose="020B0604020202020204" pitchFamily="34" charset="0"/>
              </a:rPr>
              <a:t>DNP LARC Tool Kit-pamphlets, guidelines, and  pre and post LARC educational video and power point presentation 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>
                <a:cs typeface="Arial" panose="020B0604020202020204" pitchFamily="34" charset="0"/>
              </a:rPr>
              <a:t>Likert Scale Pre and Post surveys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>
                <a:cs typeface="Arial" panose="020B0604020202020204" pitchFamily="34" charset="0"/>
              </a:rPr>
              <a:t>LARC and Adolescent educational video power point presentation to address concerns </a:t>
            </a:r>
          </a:p>
          <a:p>
            <a:pPr marL="685800" indent="-685800">
              <a:buFont typeface="Arial" panose="020B0604020202020204" pitchFamily="34" charset="0"/>
              <a:buChar char="•"/>
            </a:pPr>
            <a:r>
              <a:rPr lang="en-US" sz="3600" dirty="0">
                <a:cs typeface="Arial" panose="020B0604020202020204" pitchFamily="34" charset="0"/>
              </a:rPr>
              <a:t>LARC skills training stations with IUD and Nexplanon models </a:t>
            </a:r>
          </a:p>
          <a:p>
            <a:pPr marL="685800" marR="0" lvl="0" indent="-685800" algn="l" defTabSz="23512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36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+mj-lt"/>
              <a:ea typeface="+mn-ea"/>
              <a:cs typeface="Times New Roman" panose="02020603050405020304" pitchFamily="18" charset="0"/>
            </a:endParaRPr>
          </a:p>
          <a:p>
            <a:pPr marL="363474"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</a:pPr>
            <a:endParaRPr lang="en-US" sz="6500" b="1" dirty="0">
              <a:solidFill>
                <a:schemeClr val="dk1"/>
              </a:solidFill>
            </a:endParaRPr>
          </a:p>
        </p:txBody>
      </p:sp>
      <p:sp>
        <p:nvSpPr>
          <p:cNvPr id="53" name="Google Shape;53;p1"/>
          <p:cNvSpPr txBox="1"/>
          <p:nvPr/>
        </p:nvSpPr>
        <p:spPr>
          <a:xfrm>
            <a:off x="10792799" y="825895"/>
            <a:ext cx="39686526" cy="830997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5400" b="1" i="0" u="none" strike="noStrike" cap="none" dirty="0">
                <a:solidFill>
                  <a:schemeClr val="dk1"/>
                </a:solidFill>
              </a:rPr>
              <a:t>Navigating Obstacles: Clinical and Ethical Barriers to Long Acting Reversible Contraception (LARC) in Adolescents</a:t>
            </a:r>
            <a:endParaRPr sz="5400" dirty="0">
              <a:solidFill>
                <a:schemeClr val="dk1"/>
              </a:solidFill>
            </a:endParaRPr>
          </a:p>
        </p:txBody>
      </p:sp>
      <p:sp>
        <p:nvSpPr>
          <p:cNvPr id="54" name="Google Shape;54;p1"/>
          <p:cNvSpPr txBox="1"/>
          <p:nvPr/>
        </p:nvSpPr>
        <p:spPr>
          <a:xfrm>
            <a:off x="1706882" y="25539702"/>
            <a:ext cx="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 b="0" i="0" u="none" strike="noStrike" cap="none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6" name="Google Shape;56;p1"/>
          <p:cNvSpPr/>
          <p:nvPr/>
        </p:nvSpPr>
        <p:spPr>
          <a:xfrm>
            <a:off x="26216613" y="13592261"/>
            <a:ext cx="0" cy="507900"/>
          </a:xfrm>
          <a:prstGeom prst="rect">
            <a:avLst/>
          </a:prstGeom>
          <a:solidFill>
            <a:srgbClr val="BAB8E0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7" name="Google Shape;57;p1"/>
          <p:cNvSpPr/>
          <p:nvPr/>
        </p:nvSpPr>
        <p:spPr>
          <a:xfrm>
            <a:off x="30223038" y="13592261"/>
            <a:ext cx="0" cy="507900"/>
          </a:xfrm>
          <a:prstGeom prst="rect">
            <a:avLst/>
          </a:prstGeom>
          <a:solidFill>
            <a:srgbClr val="BAB8E0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8" name="Google Shape;58;p1"/>
          <p:cNvSpPr/>
          <p:nvPr/>
        </p:nvSpPr>
        <p:spPr>
          <a:xfrm>
            <a:off x="34229466" y="13592261"/>
            <a:ext cx="0" cy="507900"/>
          </a:xfrm>
          <a:prstGeom prst="rect">
            <a:avLst/>
          </a:prstGeom>
          <a:solidFill>
            <a:srgbClr val="BAB8E0"/>
          </a:solidFill>
          <a:ln>
            <a:noFill/>
          </a:ln>
        </p:spPr>
        <p:txBody>
          <a:bodyPr spcFirstLastPara="1" wrap="square" lIns="0" tIns="0" rIns="0" bIns="0" anchor="ctr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59" name="Google Shape;59;p1"/>
          <p:cNvSpPr/>
          <p:nvPr/>
        </p:nvSpPr>
        <p:spPr>
          <a:xfrm>
            <a:off x="38831522" y="5630779"/>
            <a:ext cx="11619300" cy="26278500"/>
          </a:xfrm>
          <a:prstGeom prst="rect">
            <a:avLst/>
          </a:prstGeom>
          <a:noFill/>
          <a:ln>
            <a:noFill/>
          </a:ln>
          <a:effectLst>
            <a:outerShdw dist="38100" dir="8100000" sx="50000" sy="50000" algn="tr" rotWithShape="0">
              <a:srgbClr val="D1D1F0">
                <a:alpha val="39610"/>
              </a:srgbClr>
            </a:outerShdw>
          </a:effectLst>
        </p:spPr>
        <p:txBody>
          <a:bodyPr spcFirstLastPara="1" wrap="square" lIns="0" tIns="0" rIns="0" bIns="0" anchor="t" anchorCtr="0">
            <a:noAutofit/>
          </a:bodyPr>
          <a:lstStyle/>
          <a:p>
            <a:pPr marL="438134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650"/>
              </a:spcBef>
              <a:spcAft>
                <a:spcPts val="0"/>
              </a:spcAft>
              <a:buNone/>
            </a:pPr>
            <a:r>
              <a:rPr lang="en-US" sz="6500" b="1" dirty="0">
                <a:solidFill>
                  <a:schemeClr val="dk1"/>
                </a:solidFill>
              </a:rPr>
              <a:t>Implications</a:t>
            </a:r>
            <a:endParaRPr lang="en-US" b="1" dirty="0">
              <a:solidFill>
                <a:schemeClr val="dk1"/>
              </a:solidFill>
            </a:endParaRPr>
          </a:p>
          <a:p>
            <a:pPr marL="877824" marR="0" lvl="0" indent="-45720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  <a:sym typeface="Arial"/>
              </a:rPr>
              <a:t>Based on the conclusions</a:t>
            </a:r>
            <a:endParaRPr lang="en-US" dirty="0"/>
          </a:p>
          <a:p>
            <a:pPr marL="438134" marR="0" lvl="0" indent="0" algn="l" rtl="0">
              <a:lnSpc>
                <a:spcPct val="125000"/>
              </a:lnSpc>
              <a:spcBef>
                <a:spcPts val="32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None/>
            </a:pPr>
            <a:endParaRPr lang="en-US" sz="32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38134" marR="0" lvl="0" indent="0" algn="l" rtl="0">
              <a:lnSpc>
                <a:spcPct val="125000"/>
              </a:lnSpc>
              <a:spcBef>
                <a:spcPts val="650"/>
              </a:spcBef>
              <a:spcAft>
                <a:spcPts val="0"/>
              </a:spcAft>
              <a:buNone/>
            </a:pPr>
            <a:r>
              <a:rPr lang="en-US" sz="6500" b="1" dirty="0">
                <a:solidFill>
                  <a:schemeClr val="dk1"/>
                </a:solidFill>
              </a:rPr>
              <a:t>Limitations</a:t>
            </a:r>
            <a:endParaRPr lang="en-US" dirty="0">
              <a:solidFill>
                <a:schemeClr val="dk1"/>
              </a:solidFill>
            </a:endParaRP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Limitations surround the small sample size and scant qualitative data. , </a:t>
            </a:r>
            <a:endParaRPr lang="en-US" dirty="0"/>
          </a:p>
          <a:p>
            <a:pPr marL="952484" marR="0" lvl="0" indent="-51435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r>
              <a:rPr lang="en-US" sz="6500" b="1" dirty="0">
                <a:solidFill>
                  <a:schemeClr val="dk1"/>
                </a:solidFill>
              </a:rPr>
              <a:t>Next Steps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Applying evidenced based LARC methods best practices to the clinical area is paramount in the provision of LARCs in adolescents.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3200"/>
              <a:buFont typeface="Arial"/>
              <a:buChar char="•"/>
            </a:pPr>
            <a:r>
              <a:rPr lang="en-US" sz="32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Continue research on provider education on the evidence for translation into clinical practice is warranted.</a:t>
            </a:r>
            <a:endParaRPr lang="en-US" dirty="0"/>
          </a:p>
          <a:p>
            <a:pPr marL="438134" marR="0" lvl="0" indent="0" algn="l" rtl="0">
              <a:lnSpc>
                <a:spcPct val="125000"/>
              </a:lnSpc>
              <a:spcBef>
                <a:spcPts val="240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</a:rPr>
              <a:t> QR Code</a:t>
            </a:r>
            <a:endParaRPr lang="en-US" dirty="0">
              <a:solidFill>
                <a:schemeClr val="dk1"/>
              </a:solidFill>
            </a:endParaRP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endParaRPr lang="en-US" dirty="0"/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AutoNum type="arabicPeriod"/>
            </a:pPr>
            <a:endParaRPr lang="en-US"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420624"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endParaRPr lang="en-US" sz="2800" dirty="0">
              <a:solidFill>
                <a:schemeClr val="dk1"/>
              </a:solidFill>
            </a:endParaRPr>
          </a:p>
          <a:p>
            <a:pPr marL="420624" marR="0" lvl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</a:pPr>
            <a:endParaRPr lang="en-US"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876269" marR="0" lvl="0" indent="-438134" algn="l" rtl="0">
              <a:lnSpc>
                <a:spcPct val="125000"/>
              </a:lnSpc>
              <a:spcBef>
                <a:spcPts val="840"/>
              </a:spcBef>
              <a:spcAft>
                <a:spcPts val="0"/>
              </a:spcAft>
              <a:buNone/>
            </a:pPr>
            <a:endParaRPr lang="en-US" sz="4800" b="1" dirty="0">
              <a:solidFill>
                <a:schemeClr val="dk1"/>
              </a:solidFill>
            </a:endParaRPr>
          </a:p>
          <a:p>
            <a:pPr marL="876269" marR="0" lvl="0" indent="-438134" algn="l" rtl="0">
              <a:lnSpc>
                <a:spcPct val="125000"/>
              </a:lnSpc>
              <a:spcBef>
                <a:spcPts val="840"/>
              </a:spcBef>
              <a:spcAft>
                <a:spcPts val="0"/>
              </a:spcAft>
              <a:buNone/>
            </a:pPr>
            <a:endParaRPr lang="en-US" sz="4800" b="1" dirty="0">
              <a:solidFill>
                <a:schemeClr val="dk1"/>
              </a:solidFill>
            </a:endParaRPr>
          </a:p>
          <a:p>
            <a:pPr marL="876269" marR="0" lvl="0" indent="-438134" algn="l" rtl="0">
              <a:lnSpc>
                <a:spcPct val="125000"/>
              </a:lnSpc>
              <a:spcBef>
                <a:spcPts val="840"/>
              </a:spcBef>
              <a:spcAft>
                <a:spcPts val="0"/>
              </a:spcAft>
              <a:buNone/>
            </a:pPr>
            <a:endParaRPr lang="en-US" sz="4800" b="1" dirty="0">
              <a:solidFill>
                <a:schemeClr val="dk1"/>
              </a:solidFill>
            </a:endParaRPr>
          </a:p>
          <a:p>
            <a:pPr marL="876269" marR="0" lvl="0" indent="-438134" algn="l" rtl="0">
              <a:lnSpc>
                <a:spcPct val="125000"/>
              </a:lnSpc>
              <a:spcBef>
                <a:spcPts val="840"/>
              </a:spcBef>
              <a:spcAft>
                <a:spcPts val="0"/>
              </a:spcAft>
              <a:buNone/>
            </a:pPr>
            <a:r>
              <a:rPr lang="en-US" sz="4800" b="1" dirty="0">
                <a:solidFill>
                  <a:schemeClr val="dk1"/>
                </a:solidFill>
              </a:rPr>
              <a:t>Acknowledgements</a:t>
            </a:r>
            <a:endParaRPr lang="en-US" dirty="0">
              <a:solidFill>
                <a:schemeClr val="dk1"/>
              </a:solidFill>
            </a:endParaRPr>
          </a:p>
          <a:p>
            <a:pPr marL="877824" marR="0" lvl="0" indent="-457200" algn="l" rtl="0">
              <a:lnSpc>
                <a:spcPct val="125000"/>
              </a:lnSpc>
              <a:spcBef>
                <a:spcPts val="144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special gratitude goes to my project ream members: Nancy </a:t>
            </a:r>
            <a:r>
              <a:rPr lang="en-US" sz="2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Jalllo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Dr. Kimberly </a:t>
            </a:r>
            <a:r>
              <a:rPr lang="en-US" sz="2800" dirty="0" err="1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Galgano</a:t>
            </a: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and Dr. Courtney Pate..</a:t>
            </a:r>
            <a:endParaRPr lang="en-US" dirty="0"/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A special thank you goes to Dr. Joi Williams and LaTasha Watson for their statistical analysis. </a:t>
            </a:r>
          </a:p>
          <a:p>
            <a:pPr marL="877824" marR="0" lvl="0" indent="-45720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Font typeface="Arial"/>
              <a:buChar char="•"/>
            </a:pPr>
            <a:r>
              <a:rPr lang="en-US" sz="2800" dirty="0">
                <a:solidFill>
                  <a:schemeClr val="dk1"/>
                </a:solidFill>
              </a:rPr>
              <a:t>This research did not receive any specific grant from funding agencies  in the public, commercial or not for profit sectors.</a:t>
            </a:r>
            <a:endParaRPr lang="en-US" sz="2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52484" marR="0" lvl="0" indent="-514350" algn="ctr" rtl="0">
              <a:lnSpc>
                <a:spcPct val="125000"/>
              </a:lnSpc>
              <a:spcBef>
                <a:spcPts val="360"/>
              </a:spcBef>
              <a:spcAft>
                <a:spcPts val="0"/>
              </a:spcAft>
              <a:buNone/>
            </a:pPr>
            <a:endParaRPr lang="en-US" sz="3600" b="1" i="1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  <a:p>
            <a:pPr marL="952484" marR="0" lvl="0" indent="-514350" algn="ctr" rtl="0">
              <a:lnSpc>
                <a:spcPct val="125000"/>
              </a:lnSpc>
              <a:spcBef>
                <a:spcPts val="360"/>
              </a:spcBef>
              <a:spcAft>
                <a:spcPts val="0"/>
              </a:spcAft>
              <a:buNone/>
            </a:pPr>
            <a:r>
              <a:rPr lang="en-US" sz="3600" b="1" i="1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Contact: paget421@gmail.com</a:t>
            </a:r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60" name="Google Shape;60;p1"/>
          <p:cNvSpPr/>
          <p:nvPr/>
        </p:nvSpPr>
        <p:spPr>
          <a:xfrm>
            <a:off x="26172159" y="12192000"/>
            <a:ext cx="3911700" cy="5079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1" name="Google Shape;61;p1"/>
          <p:cNvSpPr txBox="1"/>
          <p:nvPr/>
        </p:nvSpPr>
        <p:spPr>
          <a:xfrm>
            <a:off x="3090042" y="5139559"/>
            <a:ext cx="6054000" cy="60030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0" marR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330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63" name="Google Shape;63;p1"/>
          <p:cNvSpPr txBox="1"/>
          <p:nvPr/>
        </p:nvSpPr>
        <p:spPr>
          <a:xfrm>
            <a:off x="15037401" y="1916509"/>
            <a:ext cx="26836500" cy="1692771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algn="ctr" eaLnBrk="1" hangingPunct="1"/>
            <a:r>
              <a:rPr lang="en-US" altLang="x-none" sz="4800" b="1" dirty="0">
                <a:ea typeface="Arial" charset="0"/>
                <a:cs typeface="Arial" charset="0"/>
              </a:rPr>
              <a:t>Terri Page, DNP, APRN, WHNP-BC</a:t>
            </a:r>
            <a:r>
              <a:rPr lang="en-US" sz="4800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</a:t>
            </a:r>
            <a:r>
              <a:rPr lang="en-US" altLang="x-none" sz="4800" b="1" dirty="0">
                <a:ea typeface="Arial" charset="0"/>
                <a:cs typeface="Arial" charset="0"/>
              </a:rPr>
              <a:t>, Nancy </a:t>
            </a:r>
            <a:r>
              <a:rPr lang="en-US" altLang="x-none" sz="4800" b="1" dirty="0" err="1">
                <a:ea typeface="Arial" charset="0"/>
                <a:cs typeface="Arial" charset="0"/>
              </a:rPr>
              <a:t>Jallo</a:t>
            </a:r>
            <a:r>
              <a:rPr lang="en-US" altLang="x-none" sz="4800" b="1" dirty="0">
                <a:ea typeface="Arial" charset="0"/>
                <a:cs typeface="Arial" charset="0"/>
              </a:rPr>
              <a:t>, PhD, FNP-BC, WHNP-BC</a:t>
            </a:r>
            <a:r>
              <a:rPr lang="en-US" altLang="x-none" sz="4800" b="1" baseline="30000" dirty="0">
                <a:solidFill>
                  <a:schemeClr val="dk1"/>
                </a:solidFill>
                <a:ea typeface="Arial" charset="0"/>
              </a:rPr>
              <a:t>2</a:t>
            </a:r>
            <a:r>
              <a:rPr lang="en-US" altLang="x-none" sz="4800" b="1" dirty="0">
                <a:ea typeface="Arial" charset="0"/>
                <a:cs typeface="Arial" charset="0"/>
              </a:rPr>
              <a:t>; Kimberly, </a:t>
            </a:r>
            <a:r>
              <a:rPr lang="en-US" altLang="x-none" sz="4800" b="1" dirty="0" err="1">
                <a:ea typeface="Arial" charset="0"/>
                <a:cs typeface="Arial" charset="0"/>
              </a:rPr>
              <a:t>Galgano</a:t>
            </a:r>
            <a:r>
              <a:rPr lang="en-US" altLang="x-none" sz="4800" b="1" dirty="0">
                <a:ea typeface="Arial" charset="0"/>
                <a:cs typeface="Arial" charset="0"/>
              </a:rPr>
              <a:t>, MD</a:t>
            </a:r>
            <a:r>
              <a:rPr lang="en-US" altLang="x-none" sz="4800" b="1" baseline="30000" dirty="0">
                <a:solidFill>
                  <a:schemeClr val="dk1"/>
                </a:solidFill>
                <a:ea typeface="Arial" charset="0"/>
              </a:rPr>
              <a:t>3</a:t>
            </a:r>
            <a:r>
              <a:rPr lang="en-US" altLang="x-none" sz="4800" b="1" dirty="0">
                <a:ea typeface="Arial" charset="0"/>
                <a:cs typeface="Arial" charset="0"/>
              </a:rPr>
              <a:t>; Courtney Pate, PhD, MSN, FNP-BC</a:t>
            </a:r>
            <a:r>
              <a:rPr lang="en-US" altLang="x-none" sz="4800" b="1" baseline="30000" dirty="0">
                <a:solidFill>
                  <a:schemeClr val="dk1"/>
                </a:solidFill>
                <a:ea typeface="Arial" charset="0"/>
              </a:rPr>
              <a:t>4</a:t>
            </a:r>
            <a:endParaRPr lang="en-US" altLang="x-none" sz="4800" b="1" dirty="0">
              <a:ea typeface="Arial" charset="0"/>
              <a:cs typeface="Arial" charset="0"/>
            </a:endParaRPr>
          </a:p>
          <a:p>
            <a:pPr eaLnBrk="1" hangingPunct="1"/>
            <a:endParaRPr lang="en-US" dirty="0">
              <a:solidFill>
                <a:schemeClr val="dk1"/>
              </a:solidFill>
            </a:endParaRPr>
          </a:p>
        </p:txBody>
      </p:sp>
      <p:sp>
        <p:nvSpPr>
          <p:cNvPr id="64" name="Google Shape;64;p1"/>
          <p:cNvSpPr txBox="1"/>
          <p:nvPr/>
        </p:nvSpPr>
        <p:spPr>
          <a:xfrm>
            <a:off x="12451350" y="3488125"/>
            <a:ext cx="30249600" cy="2369880"/>
          </a:xfrm>
          <a:prstGeom prst="rect">
            <a:avLst/>
          </a:prstGeom>
          <a:noFill/>
          <a:ln>
            <a:noFill/>
          </a:ln>
        </p:spPr>
        <p:txBody>
          <a:bodyPr spcFirstLastPara="1" wrap="square" lIns="0" tIns="0" rIns="0" bIns="0" anchor="t" anchorCtr="0">
            <a:spAutoFit/>
          </a:bodyPr>
          <a:lstStyle/>
          <a:p>
            <a:pPr marL="0" marR="0" lvl="0" indent="0" algn="ctr" rtl="0">
              <a:spcBef>
                <a:spcPts val="0"/>
              </a:spcBef>
              <a:spcAft>
                <a:spcPts val="0"/>
              </a:spcAft>
              <a:buNone/>
            </a:pPr>
            <a:r>
              <a:rPr lang="en-US" sz="4800" dirty="0">
                <a:solidFill>
                  <a:schemeClr val="dk1"/>
                </a:solidFill>
              </a:rPr>
              <a:t>Virginia Commonwealth University</a:t>
            </a:r>
            <a:r>
              <a:rPr lang="en-US" sz="4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– </a:t>
            </a:r>
            <a:r>
              <a:rPr lang="en-US" sz="4800" dirty="0">
                <a:solidFill>
                  <a:schemeClr val="dk1"/>
                </a:solidFill>
              </a:rPr>
              <a:t>DNPs of Color</a:t>
            </a:r>
            <a:endParaRPr sz="4800" dirty="0">
              <a:solidFill>
                <a:schemeClr val="dk1"/>
              </a:solidFill>
            </a:endParaRPr>
          </a:p>
          <a:p>
            <a:pPr marL="0" marR="0" lvl="0" indent="0" algn="ctr" rtl="0">
              <a:spcBef>
                <a:spcPts val="1200"/>
              </a:spcBef>
              <a:spcAft>
                <a:spcPts val="0"/>
              </a:spcAft>
              <a:buNone/>
            </a:pPr>
            <a:r>
              <a:rPr lang="en-US" sz="4800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1 </a:t>
            </a:r>
            <a:r>
              <a:rPr lang="en-US" sz="4800" dirty="0">
                <a:solidFill>
                  <a:schemeClr val="dk1"/>
                </a:solidFill>
              </a:rPr>
              <a:t>Virginia Women’s Center, Richmond, VA</a:t>
            </a:r>
            <a:r>
              <a:rPr lang="en-US" sz="48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, </a:t>
            </a:r>
            <a:r>
              <a:rPr lang="en-US" sz="4800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2 </a:t>
            </a:r>
            <a:r>
              <a:rPr lang="en-US" sz="4800" dirty="0">
                <a:solidFill>
                  <a:schemeClr val="dk1"/>
                </a:solidFill>
              </a:rPr>
              <a:t>Virginia Commonwealth University, Richmond, VA,  </a:t>
            </a:r>
            <a:r>
              <a:rPr lang="en-US" sz="4800" baseline="30000" dirty="0">
                <a:solidFill>
                  <a:schemeClr val="dk1"/>
                </a:solidFill>
                <a:latin typeface="Arial"/>
                <a:ea typeface="Arial"/>
                <a:cs typeface="Arial"/>
                <a:sym typeface="Arial"/>
              </a:rPr>
              <a:t>3 </a:t>
            </a:r>
            <a:r>
              <a:rPr lang="en-US" sz="4800" dirty="0">
                <a:solidFill>
                  <a:schemeClr val="dk1"/>
                </a:solidFill>
              </a:rPr>
              <a:t>Virginia Women’s Center, Richmond, VA, </a:t>
            </a:r>
            <a:r>
              <a:rPr lang="en-US" sz="4800" baseline="30000" dirty="0">
                <a:solidFill>
                  <a:schemeClr val="dk1"/>
                </a:solidFill>
              </a:rPr>
              <a:t>4 </a:t>
            </a:r>
            <a:r>
              <a:rPr lang="en-US" sz="4800" dirty="0">
                <a:solidFill>
                  <a:schemeClr val="dk1"/>
                </a:solidFill>
              </a:rPr>
              <a:t>Baltimore Health Department, Baltimore, MD</a:t>
            </a:r>
            <a:endParaRPr sz="4800" dirty="0">
              <a:solidFill>
                <a:schemeClr val="dk1"/>
              </a:solidFill>
              <a:latin typeface="Arial"/>
              <a:ea typeface="Arial"/>
              <a:cs typeface="Arial"/>
              <a:sym typeface="Arial"/>
            </a:endParaRPr>
          </a:p>
        </p:txBody>
      </p:sp>
      <p:sp>
        <p:nvSpPr>
          <p:cNvPr id="70" name="Google Shape;70;p1"/>
          <p:cNvSpPr txBox="1"/>
          <p:nvPr/>
        </p:nvSpPr>
        <p:spPr>
          <a:xfrm>
            <a:off x="38752672" y="5748086"/>
            <a:ext cx="12245100" cy="6948016"/>
          </a:xfrm>
          <a:prstGeom prst="rect">
            <a:avLst/>
          </a:prstGeom>
          <a:solidFill>
            <a:srgbClr val="FCD900"/>
          </a:solidFill>
          <a:ln w="38100" cap="flat" cmpd="sng">
            <a:solidFill>
              <a:schemeClr val="dk1"/>
            </a:solidFill>
            <a:prstDash val="solid"/>
            <a:round/>
            <a:headEnd type="none" w="sm" len="sm"/>
            <a:tailEnd type="none" w="sm" len="sm"/>
          </a:ln>
          <a:effectLst>
            <a:outerShdw blurRad="107950" dist="12700" dir="5400000" algn="ctr">
              <a:srgbClr val="000000"/>
            </a:outerShdw>
          </a:effectLst>
        </p:spPr>
        <p:txBody>
          <a:bodyPr spcFirstLastPara="1" wrap="square" lIns="91425" tIns="45700" rIns="91425" bIns="45700" anchor="t" anchorCtr="0">
            <a:spAutoFit/>
          </a:bodyPr>
          <a:lstStyle/>
          <a:p>
            <a:pPr marL="685800" marR="0" lvl="0" indent="-685800" algn="l" defTabSz="23512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sz="4400" b="1" dirty="0">
                <a:solidFill>
                  <a:schemeClr val="dk1"/>
                </a:solidFill>
                <a:latin typeface="Times New Roman" panose="02020603050405020304" pitchFamily="18" charset="0"/>
                <a:cs typeface="Times New Roman" panose="02020603050405020304" pitchFamily="18" charset="0"/>
                <a:sym typeface="Arial"/>
              </a:rPr>
              <a:t>Conclusion</a:t>
            </a:r>
          </a:p>
          <a:p>
            <a:pPr marL="685800" marR="0" lvl="0" indent="-685800" algn="l" defTabSz="23512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This project demonstrated that educating providers on LARC best practices enhanced  the provision of LARC methods in adolescents. </a:t>
            </a:r>
          </a:p>
          <a:p>
            <a:pPr marL="685800" marR="0" lvl="0" indent="-685800" algn="l" defTabSz="2351265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sz="4800" b="0" i="0" u="none" strike="noStrike" kern="120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Times New Roman" panose="02020603050405020304" pitchFamily="18" charset="0"/>
                <a:ea typeface="+mn-ea"/>
                <a:cs typeface="Times New Roman" panose="02020603050405020304" pitchFamily="18" charset="0"/>
              </a:rPr>
              <a:t>Project Dissemination is encouraged to educate providers on LARC  best practices, thereby decreasing adolescent unintended pregnancy rate. </a:t>
            </a:r>
          </a:p>
          <a:p>
            <a:pPr marL="438134" marR="0" lvl="0" indent="0" algn="l" rtl="0">
              <a:lnSpc>
                <a:spcPct val="125000"/>
              </a:lnSpc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chemeClr val="dk1"/>
              </a:solidFill>
            </a:endParaRPr>
          </a:p>
        </p:txBody>
      </p:sp>
      <p:sp>
        <p:nvSpPr>
          <p:cNvPr id="72" name="Google Shape;72;p1"/>
          <p:cNvSpPr/>
          <p:nvPr/>
        </p:nvSpPr>
        <p:spPr>
          <a:xfrm>
            <a:off x="0" y="32420350"/>
            <a:ext cx="51206400" cy="658800"/>
          </a:xfrm>
          <a:prstGeom prst="rect">
            <a:avLst/>
          </a:prstGeom>
          <a:solidFill>
            <a:srgbClr val="351C75"/>
          </a:solidFill>
          <a:ln w="9525" cap="flat" cmpd="sng">
            <a:solidFill>
              <a:schemeClr val="dk2"/>
            </a:solidFill>
            <a:prstDash val="solid"/>
            <a:round/>
            <a:headEnd type="none" w="sm" len="sm"/>
            <a:tailEnd type="none" w="sm" len="sm"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dirty="0">
              <a:solidFill>
                <a:srgbClr val="351C75"/>
              </a:solidFill>
            </a:endParaRPr>
          </a:p>
        </p:txBody>
      </p:sp>
      <p:pic>
        <p:nvPicPr>
          <p:cNvPr id="73" name="Google Shape;73;p1"/>
          <p:cNvPicPr preferRelativeResize="0"/>
          <p:nvPr/>
        </p:nvPicPr>
        <p:blipFill rotWithShape="1">
          <a:blip r:embed="rId3">
            <a:alphaModFix/>
          </a:blip>
          <a:srcRect t="10650" r="15739"/>
          <a:stretch/>
        </p:blipFill>
        <p:spPr>
          <a:xfrm>
            <a:off x="727075" y="258433"/>
            <a:ext cx="10836700" cy="5372342"/>
          </a:xfrm>
          <a:prstGeom prst="rect">
            <a:avLst/>
          </a:prstGeom>
          <a:noFill/>
          <a:ln>
            <a:noFill/>
          </a:ln>
        </p:spPr>
      </p:pic>
      <p:pic>
        <p:nvPicPr>
          <p:cNvPr id="2" name="Content Placeholder 26">
            <a:extLst>
              <a:ext uri="{FF2B5EF4-FFF2-40B4-BE49-F238E27FC236}">
                <a16:creationId xmlns:a16="http://schemas.microsoft.com/office/drawing/2014/main" id="{2538294D-A179-71B9-77EB-9EA4F32D9856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16593057" y="5872267"/>
            <a:ext cx="17913879" cy="6231227"/>
          </a:xfrm>
          <a:prstGeom prst="rect">
            <a:avLst/>
          </a:prstGeom>
          <a:solidFill>
            <a:schemeClr val="bg2"/>
          </a:solidFill>
        </p:spPr>
      </p:pic>
      <p:pic>
        <p:nvPicPr>
          <p:cNvPr id="3" name="Picture 2">
            <a:extLst>
              <a:ext uri="{FF2B5EF4-FFF2-40B4-BE49-F238E27FC236}">
                <a16:creationId xmlns:a16="http://schemas.microsoft.com/office/drawing/2014/main" id="{9D2AC649-9862-727A-C6E5-1A83BF510110}"/>
              </a:ext>
            </a:extLst>
          </p:cNvPr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16792293" y="12911124"/>
            <a:ext cx="18017139" cy="6730032"/>
          </a:xfrm>
          <a:prstGeom prst="rect">
            <a:avLst/>
          </a:prstGeom>
        </p:spPr>
      </p:pic>
      <p:sp>
        <p:nvSpPr>
          <p:cNvPr id="4" name="TextBox 3">
            <a:extLst>
              <a:ext uri="{FF2B5EF4-FFF2-40B4-BE49-F238E27FC236}">
                <a16:creationId xmlns:a16="http://schemas.microsoft.com/office/drawing/2014/main" id="{FFDD55CB-C561-D683-4113-4CA75E843C78}"/>
              </a:ext>
            </a:extLst>
          </p:cNvPr>
          <p:cNvSpPr txBox="1"/>
          <p:nvPr/>
        </p:nvSpPr>
        <p:spPr>
          <a:xfrm>
            <a:off x="22144043" y="12253678"/>
            <a:ext cx="9104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defTabSz="2351265">
              <a:buClrTx/>
              <a:buFontTx/>
              <a:buNone/>
            </a:pPr>
            <a:r>
              <a:rPr lang="en-US" sz="2800" kern="1200" dirty="0">
                <a:solidFill>
                  <a:prstClr val="black"/>
                </a:solidFill>
                <a:latin typeface="Arial" panose="020B0604020202020204" pitchFamily="34" charset="0"/>
                <a:ea typeface="+mn-ea"/>
                <a:cs typeface="Arial" panose="020B0604020202020204" pitchFamily="34" charset="0"/>
              </a:rPr>
              <a:t>Figure 1. Presurvey and postsurvey scores</a:t>
            </a:r>
          </a:p>
        </p:txBody>
      </p:sp>
      <p:graphicFrame>
        <p:nvGraphicFramePr>
          <p:cNvPr id="5" name="Chart 4">
            <a:extLst>
              <a:ext uri="{FF2B5EF4-FFF2-40B4-BE49-F238E27FC236}">
                <a16:creationId xmlns:a16="http://schemas.microsoft.com/office/drawing/2014/main" id="{D7F8559D-11B9-E4A3-3FBA-6F5CE52534A4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825852863"/>
              </p:ext>
            </p:extLst>
          </p:nvPr>
        </p:nvGraphicFramePr>
        <p:xfrm>
          <a:off x="26418542" y="20243109"/>
          <a:ext cx="9870217" cy="46402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6"/>
          </a:graphicData>
        </a:graphic>
      </p:graphicFrame>
      <p:graphicFrame>
        <p:nvGraphicFramePr>
          <p:cNvPr id="6" name="Content Placeholder 28">
            <a:extLst>
              <a:ext uri="{FF2B5EF4-FFF2-40B4-BE49-F238E27FC236}">
                <a16:creationId xmlns:a16="http://schemas.microsoft.com/office/drawing/2014/main" id="{9745F96B-ECD2-7576-A993-A0241FDE7933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1315553059"/>
              </p:ext>
            </p:extLst>
          </p:nvPr>
        </p:nvGraphicFramePr>
        <p:xfrm>
          <a:off x="20605075" y="20767567"/>
          <a:ext cx="5016358" cy="3699415"/>
        </p:xfrm>
        <a:graphic>
          <a:graphicData uri="http://schemas.openxmlformats.org/drawingml/2006/table">
            <a:tbl>
              <a:tblPr/>
              <a:tblGrid>
                <a:gridCol w="1827150">
                  <a:extLst>
                    <a:ext uri="{9D8B030D-6E8A-4147-A177-3AD203B41FA5}">
                      <a16:colId xmlns:a16="http://schemas.microsoft.com/office/drawing/2014/main" val="1192906511"/>
                    </a:ext>
                  </a:extLst>
                </a:gridCol>
                <a:gridCol w="1594604">
                  <a:extLst>
                    <a:ext uri="{9D8B030D-6E8A-4147-A177-3AD203B41FA5}">
                      <a16:colId xmlns:a16="http://schemas.microsoft.com/office/drawing/2014/main" val="1937105836"/>
                    </a:ext>
                  </a:extLst>
                </a:gridCol>
                <a:gridCol w="1594604">
                  <a:extLst>
                    <a:ext uri="{9D8B030D-6E8A-4147-A177-3AD203B41FA5}">
                      <a16:colId xmlns:a16="http://schemas.microsoft.com/office/drawing/2014/main" val="599502746"/>
                    </a:ext>
                  </a:extLst>
                </a:gridCol>
              </a:tblGrid>
              <a:tr h="73988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l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2018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2019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38613018"/>
                  </a:ext>
                </a:extLst>
              </a:tr>
              <a:tr h="73988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Total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48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75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025960052"/>
                  </a:ext>
                </a:extLst>
              </a:tr>
              <a:tr h="73988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3200" u="none" strike="noStrike">
                          <a:effectLst/>
                        </a:rPr>
                        <a:t>Nexplanon</a:t>
                      </a:r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25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28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74541504"/>
                  </a:ext>
                </a:extLst>
              </a:tr>
              <a:tr h="73988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l" fontAlgn="b"/>
                      <a:r>
                        <a:rPr lang="en-US" sz="3200" u="none" strike="noStrike" dirty="0">
                          <a:effectLst/>
                        </a:rPr>
                        <a:t>IUD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23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r" fontAlgn="b"/>
                      <a:r>
                        <a:rPr lang="en-US" sz="3200" u="none" strike="noStrike" dirty="0">
                          <a:effectLst/>
                        </a:rPr>
                        <a:t>47</a:t>
                      </a:r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56719041"/>
                  </a:ext>
                </a:extLst>
              </a:tr>
              <a:tr h="739883"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l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l" fontAlgn="b"/>
                      <a:endParaRPr lang="en-US" sz="3200" b="0" i="0" u="none" strike="noStrike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tc>
                  <a:txBody>
                    <a:bodyPr/>
                    <a:lstStyle>
                      <a:lvl1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1pPr>
                      <a:lvl2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2pPr>
                      <a:lvl3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3pPr>
                      <a:lvl4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4pPr>
                      <a:lvl5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5pPr>
                      <a:lvl6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6pPr>
                      <a:lvl7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7pPr>
                      <a:lvl8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8pPr>
                      <a:lvl9pPr marR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Font typeface="Arial"/>
                        <a:defRPr sz="1400" b="0" i="0" u="none" strike="noStrike" cap="none">
                          <a:solidFill>
                            <a:schemeClr val="dk1"/>
                          </a:solidFill>
                          <a:latin typeface="Calibri"/>
                          <a:sym typeface="Arial"/>
                        </a:defRPr>
                      </a:lvl9pPr>
                    </a:lstStyle>
                    <a:p>
                      <a:pPr algn="l" fontAlgn="b"/>
                      <a:endParaRPr lang="en-US" sz="3200" b="0" i="0" u="none" strike="noStrike" dirty="0">
                        <a:solidFill>
                          <a:srgbClr val="000000"/>
                        </a:solidFill>
                        <a:effectLst/>
                        <a:latin typeface="Arial Narrow" panose="020B0606020202030204" pitchFamily="34" charset="0"/>
                      </a:endParaRPr>
                    </a:p>
                  </a:txBody>
                  <a:tcPr marL="7620" marR="7620" marT="7620" marB="0" anchor="b">
                    <a:lnL w="12700" cmpd="sng">
                      <a:solidFill>
                        <a:sysClr val="window" lastClr="FFFFFF"/>
                      </a:solidFill>
                    </a:lnL>
                    <a:lnR w="12700" cmpd="sng">
                      <a:solidFill>
                        <a:sysClr val="window" lastClr="FFFFFF"/>
                      </a:solidFill>
                    </a:lnR>
                    <a:lnT w="12700" cmpd="sng">
                      <a:solidFill>
                        <a:sysClr val="window" lastClr="FFFFFF"/>
                      </a:solidFill>
                    </a:lnT>
                    <a:lnB w="12700" cmpd="sng">
                      <a:solidFill>
                        <a:sysClr val="window" lastClr="FFFFFF"/>
                      </a:solidFill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rgbClr val="4F81BD">
                        <a:tint val="20000"/>
                      </a:srgb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56385210"/>
                  </a:ext>
                </a:extLst>
              </a:tr>
            </a:tbl>
          </a:graphicData>
        </a:graphic>
      </p:graphicFrame>
      <p:pic>
        <p:nvPicPr>
          <p:cNvPr id="8" name="Picture 7">
            <a:extLst>
              <a:ext uri="{FF2B5EF4-FFF2-40B4-BE49-F238E27FC236}">
                <a16:creationId xmlns:a16="http://schemas.microsoft.com/office/drawing/2014/main" id="{8209E0DD-EDE6-8464-5C57-D8790C3E974F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18108241" y="24294838"/>
            <a:ext cx="18935817" cy="7413379"/>
          </a:xfrm>
          <a:prstGeom prst="rect">
            <a:avLst/>
          </a:prstGeom>
          <a:noFill/>
        </p:spPr>
      </p:pic>
      <p:pic>
        <p:nvPicPr>
          <p:cNvPr id="11" name="Picture 10">
            <a:extLst>
              <a:ext uri="{FF2B5EF4-FFF2-40B4-BE49-F238E27FC236}">
                <a16:creationId xmlns:a16="http://schemas.microsoft.com/office/drawing/2014/main" id="{DD5754ED-E87F-43C7-6AED-6E027787D380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3807109" y="15824200"/>
            <a:ext cx="7187900" cy="3888851"/>
          </a:xfrm>
          <a:prstGeom prst="rect">
            <a:avLst/>
          </a:prstGeom>
        </p:spPr>
      </p:pic>
      <p:pic>
        <p:nvPicPr>
          <p:cNvPr id="9" name="Picture 8">
            <a:extLst>
              <a:ext uri="{FF2B5EF4-FFF2-40B4-BE49-F238E27FC236}">
                <a16:creationId xmlns:a16="http://schemas.microsoft.com/office/drawing/2014/main" id="{C6BE0E2C-CD36-3064-59F2-FE2838647628}"/>
              </a:ext>
            </a:extLst>
          </p:cNvPr>
          <p:cNvPicPr>
            <a:picLocks noChangeAspect="1"/>
          </p:cNvPicPr>
          <p:nvPr/>
        </p:nvPicPr>
        <p:blipFill>
          <a:blip r:embed="rId9"/>
          <a:stretch>
            <a:fillRect/>
          </a:stretch>
        </p:blipFill>
        <p:spPr>
          <a:xfrm>
            <a:off x="40453782" y="21826812"/>
            <a:ext cx="3073848" cy="3995049"/>
          </a:xfrm>
          <a:prstGeom prst="rect">
            <a:avLst/>
          </a:prstGeom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3C1D9490-CCAB-689E-89DD-0692AAE1CF77}"/>
              </a:ext>
            </a:extLst>
          </p:cNvPr>
          <p:cNvSpPr txBox="1"/>
          <p:nvPr/>
        </p:nvSpPr>
        <p:spPr>
          <a:xfrm>
            <a:off x="22144043" y="31845377"/>
            <a:ext cx="1254612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Figure 4. Individual provider LARC insertion rates before and after intervention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9B05584E-1824-2080-9867-1DA491EFA921}"/>
              </a:ext>
            </a:extLst>
          </p:cNvPr>
          <p:cNvSpPr txBox="1"/>
          <p:nvPr/>
        </p:nvSpPr>
        <p:spPr>
          <a:xfrm>
            <a:off x="25935412" y="24867754"/>
            <a:ext cx="9104741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Figure 3. Adolescent LARC Insertions Office Wide Visits 2018 and 2019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5ACF412A-AFE6-916C-444A-5A25201431D8}"/>
              </a:ext>
            </a:extLst>
          </p:cNvPr>
          <p:cNvSpPr txBox="1"/>
          <p:nvPr/>
        </p:nvSpPr>
        <p:spPr>
          <a:xfrm>
            <a:off x="22161424" y="19573162"/>
            <a:ext cx="9104741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>
                <a:latin typeface="Arial" panose="020B0604020202020204" pitchFamily="34" charset="0"/>
                <a:cs typeface="Arial" panose="020B0604020202020204" pitchFamily="34" charset="0"/>
              </a:rPr>
              <a:t>Figure 2. Presurvey and postsurvey scores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Override1.xml><?xml version="1.0" encoding="utf-8"?>
<a:themeOverride xmlns:a="http://schemas.openxmlformats.org/drawingml/2006/main">
  <a:clrScheme name="Office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Office">
    <a:maj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Ｐゴシック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Office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tint val="100000"/>
              <a:shade val="100000"/>
              <a:satMod val="130000"/>
            </a:schemeClr>
          </a:gs>
          <a:gs pos="100000">
            <a:schemeClr val="phClr">
              <a:tint val="50000"/>
              <a:shade val="100000"/>
              <a:satMod val="350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2961</TotalTime>
  <Words>568</Words>
  <Application>Microsoft Office PowerPoint</Application>
  <PresentationFormat>Custom</PresentationFormat>
  <Paragraphs>75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Arial Narrow</vt:lpstr>
      <vt:lpstr>Calibri</vt:lpstr>
      <vt:lpstr>Times New Roman</vt:lpstr>
      <vt:lpstr>Default Design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klemmd</dc:creator>
  <cp:lastModifiedBy>Owner</cp:lastModifiedBy>
  <cp:revision>12</cp:revision>
  <dcterms:created xsi:type="dcterms:W3CDTF">2005-02-02T16:58:07Z</dcterms:created>
  <dcterms:modified xsi:type="dcterms:W3CDTF">2022-09-19T23:59:51Z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0x010100E9AAB503E7B62A479BA7F955EEA0A246</vt:lpwstr>
  </property>
</Properties>
</file>