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86" r:id="rId2"/>
  </p:sldMasterIdLst>
  <p:notesMasterIdLst>
    <p:notesMasterId r:id="rId4"/>
  </p:notesMasterIdLst>
  <p:sldIdLst>
    <p:sldId id="256" r:id="rId3"/>
  </p:sldIdLst>
  <p:sldSz cx="51206400" cy="3291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38">
          <p15:clr>
            <a:srgbClr val="A4A3A4"/>
          </p15:clr>
        </p15:guide>
        <p15:guide id="2" orient="horz" pos="20240">
          <p15:clr>
            <a:srgbClr val="A4A3A4"/>
          </p15:clr>
        </p15:guide>
        <p15:guide id="3" pos="6859">
          <p15:clr>
            <a:srgbClr val="A4A3A4"/>
          </p15:clr>
        </p15:guide>
        <p15:guide id="4" pos="458">
          <p15:clr>
            <a:srgbClr val="A4A3A4"/>
          </p15:clr>
        </p15:guide>
        <p15:guide id="5" pos="27242">
          <p15:clr>
            <a:srgbClr val="A4A3A4"/>
          </p15:clr>
        </p15:guide>
        <p15:guide id="6" pos="7344">
          <p15:clr>
            <a:srgbClr val="A4A3A4"/>
          </p15:clr>
        </p15:guide>
        <p15:guide id="7" pos="13672">
          <p15:clr>
            <a:srgbClr val="A4A3A4"/>
          </p15:clr>
        </p15:guide>
        <p15:guide id="8" pos="14155">
          <p15:clr>
            <a:srgbClr val="A4A3A4"/>
          </p15:clr>
        </p15:guide>
        <p15:guide id="9" pos="20453">
          <p15:clr>
            <a:srgbClr val="A4A3A4"/>
          </p15:clr>
        </p15:guide>
        <p15:guide id="10" pos="20968">
          <p15:clr>
            <a:srgbClr val="A4A3A4"/>
          </p15:clr>
        </p15:guide>
        <p15:guide id="11" pos="8002">
          <p15:clr>
            <a:srgbClr val="000000"/>
          </p15:clr>
        </p15:guide>
        <p15:guide id="12" pos="534">
          <p15:clr>
            <a:srgbClr val="000000"/>
          </p15:clr>
        </p15:guide>
        <p15:guide id="13" pos="31782">
          <p15:clr>
            <a:srgbClr val="000000"/>
          </p15:clr>
        </p15:guide>
        <p15:guide id="14" pos="8568">
          <p15:clr>
            <a:srgbClr val="000000"/>
          </p15:clr>
        </p15:guide>
        <p15:guide id="15" pos="15950">
          <p15:clr>
            <a:srgbClr val="000000"/>
          </p15:clr>
        </p15:guide>
        <p15:guide id="16" pos="16514">
          <p15:clr>
            <a:srgbClr val="000000"/>
          </p15:clr>
        </p15:guide>
        <p15:guide id="17" pos="23862">
          <p15:clr>
            <a:srgbClr val="000000"/>
          </p15:clr>
        </p15:guide>
        <p15:guide id="18" pos="24462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49">
          <p15:clr>
            <a:srgbClr val="000000"/>
          </p15:clr>
        </p15:guide>
        <p15:guide id="4" pos="2229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wMEULymJ1hqifAOxcW5afzqy8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30FD8-D4AD-A2BD-26D8-2F9CB0DF99F0}" v="186" dt="2022-10-02T02:49:38.894"/>
    <p1510:client id="{4A78C431-A09C-F2D0-0231-0336C7D566A3}" v="668" dt="2022-10-02T00:34:38.080"/>
    <p1510:client id="{C4B5D50E-4625-5D4C-5325-3ADF3A9F1302}" v="249" dt="2022-10-02T01:44:04.649"/>
  </p1510:revLst>
</p1510:revInfo>
</file>

<file path=ppt/tableStyles.xml><?xml version="1.0" encoding="utf-8"?>
<a:tblStyleLst xmlns:a="http://schemas.openxmlformats.org/drawingml/2006/main" def="{5DD6A238-49A3-45E1-BEFC-B98395B45FEE}">
  <a:tblStyle styleId="{5DD6A238-49A3-45E1-BEFC-B98395B45F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838"/>
        <p:guide orient="horz" pos="20240"/>
        <p:guide pos="6859"/>
        <p:guide pos="458"/>
        <p:guide pos="27242"/>
        <p:guide pos="7344"/>
        <p:guide pos="13672"/>
        <p:guide pos="14155"/>
        <p:guide pos="20453"/>
        <p:guide pos="20968"/>
        <p:guide pos="8002"/>
        <p:guide pos="534"/>
        <p:guide pos="31782"/>
        <p:guide pos="8568"/>
        <p:guide pos="15950"/>
        <p:guide pos="16514"/>
        <p:guide pos="23862"/>
        <p:guide pos="24462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L="457200" marR="0" lvl="0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00" cy="4213500"/>
          </a:xfrm>
          <a:prstGeom prst="rect">
            <a:avLst/>
          </a:prstGeom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lvl="0" indent="0" algn="l" rtl="0">
              <a:spcBef>
                <a:spcPts val="6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40480" y="10226681"/>
            <a:ext cx="43525440" cy="705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7680960" y="18653131"/>
            <a:ext cx="35844481" cy="841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12820650" cy="584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 rot="5400000">
            <a:off x="14739939" y="-4499291"/>
            <a:ext cx="21726524" cy="4608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 rot="5400000">
            <a:off x="28840750" y="9601517"/>
            <a:ext cx="28089223" cy="1152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 rot="5400000">
            <a:off x="5655627" y="-1777683"/>
            <a:ext cx="28089223" cy="3427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l">
              <a:defRPr sz="252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l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3006738" y="5347442"/>
            <a:ext cx="0" cy="2753105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863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1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3006738" y="8166840"/>
            <a:ext cx="0" cy="2471165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021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082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306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388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67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26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46085761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069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3006738" y="1712700"/>
            <a:ext cx="0" cy="311658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25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34915" y="1256954"/>
            <a:ext cx="47685968" cy="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32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4044951" y="21151852"/>
            <a:ext cx="43525440" cy="65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4044951" y="13950950"/>
            <a:ext cx="4352544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25745441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2560321" y="7369176"/>
            <a:ext cx="22625050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2560321" y="10439405"/>
            <a:ext cx="22625050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3"/>
          </p:nvPr>
        </p:nvSpPr>
        <p:spPr>
          <a:xfrm>
            <a:off x="26012141" y="7369176"/>
            <a:ext cx="22633942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4"/>
          </p:nvPr>
        </p:nvSpPr>
        <p:spPr>
          <a:xfrm>
            <a:off x="26012141" y="10439405"/>
            <a:ext cx="22633942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2560321" y="1311281"/>
            <a:ext cx="16846551" cy="5578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20020281" y="1311281"/>
            <a:ext cx="28625799" cy="2809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22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–"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•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2560321" y="6889750"/>
            <a:ext cx="16846551" cy="225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10036809" y="23044152"/>
            <a:ext cx="30723839" cy="2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>
            <a:spLocks noGrp="1"/>
          </p:cNvSpPr>
          <p:nvPr>
            <p:ph type="pic" idx="2"/>
          </p:nvPr>
        </p:nvSpPr>
        <p:spPr>
          <a:xfrm>
            <a:off x="10036809" y="2940050"/>
            <a:ext cx="30723839" cy="1975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r" rtl="0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10036809" y="25761952"/>
            <a:ext cx="30723839" cy="3863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38831522" y="32032575"/>
            <a:ext cx="1160145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1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Poster produced by Faculty &amp; Curriculum Support (FACS), Georgetown University Medical Center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 b="1" i="1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 b="1" i="0" cap="all" spc="42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 b="1" i="0" cap="all" spc="42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 b="1" i="0" cap="all" spc="42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1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84" r:id="rId4"/>
    <p:sldLayoutId id="2147483685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/>
        </p:nvSpPr>
        <p:spPr>
          <a:xfrm>
            <a:off x="475303" y="5320226"/>
            <a:ext cx="12294900" cy="267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7515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rgbClr val="002060"/>
                </a:solidFill>
                <a:latin typeface="Times New Roman"/>
              </a:rPr>
              <a:t>Background</a:t>
            </a:r>
            <a:endParaRPr lang="en-US" dirty="0">
              <a:solidFill>
                <a:srgbClr val="002060"/>
              </a:solidFill>
              <a:latin typeface="Times New Roman"/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Nurses in post-acute practice environments experience frequent interruptions and distractions during medication administration while medicating a high volume of patients in a single medication pass.</a:t>
            </a: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Interruptions and distractions are major threats to human performance and patient safety. </a:t>
            </a: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The Medication administration process (MAP) is deemed the most interrupted nursing task globally and entails pre-administration, medication administration, and post-administration</a:t>
            </a:r>
            <a:r>
              <a:rPr lang="en-US" sz="3200" baseline="30000" dirty="0">
                <a:solidFill>
                  <a:schemeClr val="dk1"/>
                </a:solidFill>
              </a:rPr>
              <a:t>2.</a:t>
            </a:r>
            <a:r>
              <a:rPr lang="en-US" sz="3200" dirty="0">
                <a:solidFill>
                  <a:schemeClr val="dk1"/>
                </a:solidFill>
              </a:rPr>
              <a:t> </a:t>
            </a: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Due to the high prevalence of interruptions and distractions, MAP must be examined to design meaningful data-informed interruption management interventions </a:t>
            </a:r>
          </a:p>
          <a:p>
            <a:pPr marL="437515">
              <a:lnSpc>
                <a:spcPct val="125000"/>
              </a:lnSpc>
            </a:pPr>
            <a:r>
              <a:rPr lang="en-US" sz="6500" b="1" i="0" u="none" strike="noStrike" cap="none" dirty="0">
                <a:solidFill>
                  <a:srgbClr val="002060"/>
                </a:solidFill>
                <a:latin typeface="Times New Roman"/>
              </a:rPr>
              <a:t>Purpose</a:t>
            </a:r>
            <a:r>
              <a:rPr lang="en-US" sz="4800" b="1" i="0" u="none" strike="noStrike" cap="none" dirty="0">
                <a:solidFill>
                  <a:schemeClr val="dk1"/>
                </a:solidFill>
              </a:rPr>
              <a:t> </a:t>
            </a:r>
            <a:r>
              <a:rPr lang="en-US" sz="4800" b="1" dirty="0">
                <a:solidFill>
                  <a:schemeClr val="dk1"/>
                </a:solidFill>
              </a:rPr>
              <a:t> </a:t>
            </a:r>
            <a:endParaRPr lang="en-US" sz="2400" b="1" dirty="0">
              <a:solidFill>
                <a:schemeClr val="dk1"/>
              </a:solidFill>
            </a:endParaRPr>
          </a:p>
          <a:p>
            <a:pPr marL="363220">
              <a:lnSpc>
                <a:spcPct val="125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The purpose of the DNP scholarly project was to examine the prevalence of interruptions and distractions during medication administration processes in a post-acute care practice environment and nurses' likelihood of adopting EBP interventions. </a:t>
            </a:r>
            <a:endParaRPr dirty="0">
              <a:solidFill>
                <a:schemeClr val="dk1"/>
              </a:solidFill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rgbClr val="002060"/>
                </a:solidFill>
                <a:latin typeface="Times New Roman"/>
              </a:rPr>
              <a:t>Methods</a:t>
            </a:r>
            <a:endParaRPr dirty="0">
              <a:solidFill>
                <a:srgbClr val="002060"/>
              </a:solidFill>
              <a:latin typeface="Times New Roman"/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r>
              <a:rPr lang="en-US" sz="3200" dirty="0">
                <a:solidFill>
                  <a:schemeClr val="dk1"/>
                </a:solidFill>
              </a:rPr>
              <a:t>: The research project utilized an observational quasi-experimental design to examine the prevalence of sources and types of interruptions and distractions during MAP in a 99-bed post-acute setting for six days. </a:t>
            </a:r>
            <a:endParaRPr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Setting</a:t>
            </a:r>
            <a:r>
              <a:rPr lang="en-US" sz="3200" dirty="0">
                <a:solidFill>
                  <a:schemeClr val="dk1"/>
                </a:solidFill>
              </a:rPr>
              <a:t>: 99-bed post-acute care setting</a:t>
            </a:r>
            <a:endParaRPr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Sample</a:t>
            </a:r>
            <a:r>
              <a:rPr lang="en-US" sz="3200" dirty="0">
                <a:solidFill>
                  <a:schemeClr val="dk1"/>
                </a:solidFill>
              </a:rPr>
              <a:t>: </a:t>
            </a:r>
            <a:endParaRPr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Intervention</a:t>
            </a:r>
            <a:r>
              <a:rPr lang="en-US" sz="3200" dirty="0">
                <a:solidFill>
                  <a:schemeClr val="dk1"/>
                </a:solidFill>
              </a:rPr>
              <a:t>: The Evidence-Based Practice Attitude Scale (EBPAS) -15-item tool (Aarons, 2004) was utilized as a pre-test and post-test to examine nurses’ likelihood of adopting EBP interventions based on EBPAS constructs requirements, appeal, openness, and divergence after an EBP educational intervention was administered.</a:t>
            </a: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Analysis: Analysis: A paired t-test reflected there was so significance between the pre- and post-intervention after an EBP educational intervention was performed and as measured by the EBPAS tool. However, the study findings reflected a p-value of one indicating no change in the pre-and post-intervention administration of the EBPAS. There was no change in the requirements (supervisor required, state required) construct. 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9389826" y="549100"/>
            <a:ext cx="40516833" cy="1846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en-US" sz="8000" b="1" dirty="0">
                <a:solidFill>
                  <a:schemeClr val="dk1"/>
                </a:solidFill>
              </a:rPr>
              <a:t>Medication administration processes: change the game and put some respect on it</a:t>
            </a:r>
            <a:br>
              <a:rPr lang="en-US" sz="7200" b="1" dirty="0"/>
            </a:br>
            <a:endParaRPr lang="en-US" sz="4000" b="1">
              <a:solidFill>
                <a:schemeClr val="dk1"/>
              </a:solidFill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1706882" y="25539702"/>
            <a:ext cx="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26276617" y="7894613"/>
            <a:ext cx="12623699" cy="244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7515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26216613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30223038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34229466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38873701" y="5672982"/>
            <a:ext cx="12125459" cy="26278500"/>
          </a:xfrm>
          <a:prstGeom prst="rect">
            <a:avLst/>
          </a:prstGeom>
          <a:noFill/>
          <a:ln>
            <a:noFill/>
          </a:ln>
          <a:effectLst>
            <a:outerShdw dist="38100" dir="8100000" sx="50000" sy="50000" algn="tr" rotWithShape="0">
              <a:srgbClr val="D1D1F0">
                <a:alpha val="3961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437515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437515">
              <a:lnSpc>
                <a:spcPct val="125000"/>
              </a:lnSpc>
              <a:spcBef>
                <a:spcPts val="650"/>
              </a:spcBef>
            </a:pPr>
            <a:endParaRPr lang="en-US" sz="6500" b="1" dirty="0">
              <a:solidFill>
                <a:srgbClr val="002060"/>
              </a:solidFill>
              <a:latin typeface="Times New Roman"/>
            </a:endParaRPr>
          </a:p>
          <a:p>
            <a:pPr marL="437515">
              <a:lnSpc>
                <a:spcPct val="125000"/>
              </a:lnSpc>
              <a:spcBef>
                <a:spcPts val="650"/>
              </a:spcBef>
            </a:pPr>
            <a:endParaRPr lang="en-US" sz="6500" b="1" dirty="0">
              <a:solidFill>
                <a:srgbClr val="002060"/>
              </a:solidFill>
              <a:latin typeface="Times New Roman"/>
            </a:endParaRPr>
          </a:p>
          <a:p>
            <a:pPr marL="437515">
              <a:lnSpc>
                <a:spcPct val="125000"/>
              </a:lnSpc>
              <a:spcBef>
                <a:spcPts val="650"/>
              </a:spcBef>
            </a:pPr>
            <a:endParaRPr lang="en-US" sz="6500" b="1" dirty="0">
              <a:solidFill>
                <a:srgbClr val="002060"/>
              </a:solidFill>
              <a:latin typeface="Times New Roman"/>
            </a:endParaRPr>
          </a:p>
          <a:p>
            <a:pPr marL="437515" marR="0" lvl="0" indent="0" algn="l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/>
              </a:rPr>
              <a:t>Implications</a:t>
            </a:r>
            <a:endParaRPr lang="en-US" dirty="0"/>
          </a:p>
          <a:p>
            <a:pPr marL="457200" lvl="2" indent="-457200"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/>
              <a:t>Organizational leadership is critical to improving the quality of the medication administration processes, as medication safety will not evolve without a strong leadership emphasis on patient safety.</a:t>
            </a:r>
            <a:endParaRPr lang="en-US" sz="3200"/>
          </a:p>
          <a:p>
            <a:pPr marL="457200" lvl="2" indent="-457200">
              <a:buClr>
                <a:schemeClr val="dk1"/>
              </a:buClr>
              <a:buSzPts val="3200"/>
              <a:buChar char="•"/>
            </a:pPr>
            <a:r>
              <a:rPr lang="en-US" sz="3200" dirty="0"/>
              <a:t>Holistic medication safety practices warrant a multi-disciplinary approach, interruption management strategies, and should be reflected in interdisciplinary organizational policies.</a:t>
            </a:r>
            <a:endParaRPr lang="en-US" sz="3200"/>
          </a:p>
          <a:p>
            <a:pPr marL="457200" lvl="2" indent="-457200"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/>
              <a:t>Nurses should inform team members when beginning MAP.  </a:t>
            </a:r>
            <a:endParaRPr lang="en-US" sz="3200"/>
          </a:p>
          <a:p>
            <a:pPr marL="457200" lvl="2" indent="-457200"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/>
              <a:t>Include protected medication administration time and interruption management strategies in medication administration policies.</a:t>
            </a:r>
            <a:endParaRPr lang="en-US" sz="3200"/>
          </a:p>
          <a:p>
            <a:pPr marL="457200" lvl="2" indent="-457200"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/>
              <a:t>Educate all multidisciplinary staff annually and PRN on the potential effects of medication administration interruptions and distractions and emphasize medication administration safety is a team approach.</a:t>
            </a:r>
            <a:endParaRPr lang="en-US" sz="3200"/>
          </a:p>
          <a:p>
            <a:pPr marL="457200" lvl="2" indent="-457200"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/>
              <a:t>Organizations must re-envision patient safety by respecting and protecting medication administration processes.  </a:t>
            </a:r>
            <a:endParaRPr lang="en-US" sz="3200"/>
          </a:p>
          <a:p>
            <a:pPr marL="437515" marR="0" lvl="0" indent="0" algn="l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/>
              </a:rPr>
              <a:t>Limitations</a:t>
            </a:r>
            <a:endParaRPr dirty="0">
              <a:solidFill>
                <a:srgbClr val="002060"/>
              </a:solidFill>
              <a:latin typeface="Times New Roman"/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Time constraints due to delayed IRB approval contributed to a 6-day data collection process,  limited data analysis time, and insufficient time between the pre-and-post-EBPAS administration and the educational intervention</a:t>
            </a: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Lack of pilot data and one person collected and analyzed all project data </a:t>
            </a: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COVID-19 implications on facility processes </a:t>
            </a:r>
          </a:p>
          <a:p>
            <a:pPr marL="437515">
              <a:lnSpc>
                <a:spcPct val="125000"/>
              </a:lnSpc>
              <a:spcBef>
                <a:spcPts val="2400"/>
              </a:spcBef>
            </a:pPr>
            <a:r>
              <a:rPr lang="en-US" sz="4800" b="1" dirty="0">
                <a:solidFill>
                  <a:srgbClr val="002060"/>
                </a:solidFill>
                <a:latin typeface="Times New Roman"/>
              </a:rPr>
              <a:t>Key References</a:t>
            </a:r>
            <a:r>
              <a:rPr lang="en-US" sz="4800" b="1" dirty="0">
                <a:solidFill>
                  <a:schemeClr val="dk1"/>
                </a:solidFill>
              </a:rPr>
              <a:t> </a:t>
            </a:r>
          </a:p>
          <a:p>
            <a:pPr marL="285750" indent="-285750">
              <a:buFont typeface="Arial,Sans-Serif"/>
              <a:buChar char="•"/>
            </a:pPr>
            <a:endParaRPr lang="en-US" sz="4800" dirty="0">
              <a:solidFill>
                <a:schemeClr val="dk1"/>
              </a:solidFill>
              <a:latin typeface="Garamond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26172159" y="12192000"/>
            <a:ext cx="39117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090042" y="5139559"/>
            <a:ext cx="60540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3274566" y="5657851"/>
            <a:ext cx="12297000" cy="263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7515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rgbClr val="002060"/>
                </a:solidFill>
                <a:latin typeface="Times New Roman"/>
              </a:rPr>
              <a:t>Results</a:t>
            </a:r>
            <a:endParaRPr lang="en-US" dirty="0">
              <a:latin typeface="Times New Roman"/>
            </a:endParaRPr>
          </a:p>
          <a:p>
            <a:pPr marL="420370">
              <a:lnSpc>
                <a:spcPct val="125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MAP was observed for a total of 1480 minutes with 221 interruptions and distractions noted during 154 medication administrations. The study findings reflected 69.6% of the 154 medication administrations were interrupted. </a:t>
            </a:r>
          </a:p>
          <a:p>
            <a:pPr marL="420370">
              <a:lnSpc>
                <a:spcPct val="125000"/>
              </a:lnSpc>
              <a:buClr>
                <a:schemeClr val="dk1"/>
              </a:buClr>
              <a:buSzPts val="3200"/>
            </a:pPr>
            <a:endParaRPr lang="en-US" sz="3200"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endParaRPr lang="en-US" sz="3200"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endParaRPr lang="en-US" sz="3200"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endParaRPr lang="en-US" sz="3200" dirty="0">
              <a:solidFill>
                <a:schemeClr val="dk1"/>
              </a:solidFill>
            </a:endParaRPr>
          </a:p>
          <a:p>
            <a:pPr marL="87757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endParaRPr lang="en-US" sz="3200" dirty="0">
              <a:solidFill>
                <a:schemeClr val="dk1"/>
              </a:solidFill>
            </a:endParaRPr>
          </a:p>
          <a:p>
            <a:pPr marL="877570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877570" marR="0" lvl="0" indent="-2540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5037402" y="2326563"/>
            <a:ext cx="26836500" cy="1846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dk1"/>
                </a:solidFill>
              </a:rPr>
              <a:t>Kim Rutley-Campbell DNP, MSN, MAE, BA, CNL, CRRN, CHES  </a:t>
            </a:r>
          </a:p>
          <a:p>
            <a:pPr algn="ctr"/>
            <a:endParaRPr lang="en-US" sz="6000" b="1" dirty="0">
              <a:solidFill>
                <a:schemeClr val="dk1"/>
              </a:solidFill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2451350" y="3488125"/>
            <a:ext cx="30249600" cy="1631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dk1"/>
                </a:solidFill>
              </a:rPr>
              <a:t>West Coast University</a:t>
            </a:r>
            <a:r>
              <a:rPr lang="en-US" sz="6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6000" b="1" dirty="0">
                <a:solidFill>
                  <a:schemeClr val="dk1"/>
                </a:solidFill>
              </a:rPr>
              <a:t>DNPs of Color</a:t>
            </a:r>
            <a:endParaRPr dirty="0">
              <a:solidFill>
                <a:schemeClr val="dk1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en-US" sz="3600" dirty="0">
                <a:solidFill>
                  <a:schemeClr val="dk1"/>
                </a:solidFill>
              </a:rPr>
              <a:t>West Coast University DNP Program , Atlanta, Georgia </a:t>
            </a:r>
            <a:endParaRPr lang="en-US" sz="3600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26133158" y="22803420"/>
            <a:ext cx="124128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7515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000" b="1" dirty="0">
              <a:solidFill>
                <a:srgbClr val="002664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437515" marR="0" lvl="0" indent="0" algn="l" rtl="0">
              <a:lnSpc>
                <a:spcPct val="12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38921394" y="5663680"/>
            <a:ext cx="12287278" cy="8694648"/>
          </a:xfrm>
          <a:prstGeom prst="rect">
            <a:avLst/>
          </a:prstGeom>
          <a:solidFill>
            <a:srgbClr val="FCD900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37515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002060"/>
                </a:solidFill>
                <a:latin typeface="Times New Roman"/>
                <a:ea typeface="Arial"/>
                <a:cs typeface="Arial"/>
                <a:sym typeface="Arial"/>
              </a:rPr>
              <a:t>Conclusion:</a:t>
            </a:r>
            <a:endParaRPr lang="en-US" dirty="0">
              <a:solidFill>
                <a:srgbClr val="002060"/>
              </a:solidFill>
              <a:latin typeface="Times New Roman"/>
            </a:endParaRPr>
          </a:p>
          <a:p>
            <a:pPr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1" dirty="0"/>
              <a:t>Pre-administration and medication administration are nursing tasks that require attention and precision to prevent possible patient harm, hence, to fully respect MAP, avoidable interruptions and distractions should be minimized. </a:t>
            </a:r>
          </a:p>
          <a:p>
            <a:pPr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1" dirty="0"/>
              <a:t>Interruptions can be categorized as whom, where, when, and what to enable practice environments to identify trends and patterns and develop intervention strategies to address MAP interruptions. </a:t>
            </a:r>
          </a:p>
          <a:p>
            <a:pPr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1" dirty="0"/>
              <a:t>The high frequency of interruptions and distractions during MAP suggests a lack of understanding of and respect for these important processes and the possible detrimental effects of interruptions on patient safety.</a:t>
            </a:r>
            <a:r>
              <a:rPr lang="en-US" sz="3600" dirty="0"/>
              <a:t> </a:t>
            </a:r>
          </a:p>
        </p:txBody>
      </p:sp>
      <p:sp>
        <p:nvSpPr>
          <p:cNvPr id="72" name="Google Shape;72;p1"/>
          <p:cNvSpPr/>
          <p:nvPr/>
        </p:nvSpPr>
        <p:spPr>
          <a:xfrm>
            <a:off x="0" y="32420350"/>
            <a:ext cx="51206400" cy="658800"/>
          </a:xfrm>
          <a:prstGeom prst="rect">
            <a:avLst/>
          </a:prstGeom>
          <a:solidFill>
            <a:srgbClr val="351C7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51C75"/>
              </a:solidFill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3">
            <a:alphaModFix/>
          </a:blip>
          <a:srcRect t="10650" r="15739"/>
          <a:stretch/>
        </p:blipFill>
        <p:spPr>
          <a:xfrm>
            <a:off x="314453" y="258433"/>
            <a:ext cx="9103688" cy="54135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85D4F4BD-1324-78AC-6DA7-2A90F349FC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1518" y="9361476"/>
            <a:ext cx="17589019" cy="9468705"/>
          </a:xfrm>
          <a:prstGeom prst="rect">
            <a:avLst/>
          </a:prstGeom>
        </p:spPr>
      </p:pic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E43650AA-B408-BA8A-F39D-C304EA3292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11651" y="9370903"/>
            <a:ext cx="12274347" cy="9703068"/>
          </a:xfrm>
          <a:prstGeom prst="rect">
            <a:avLst/>
          </a:prstGeom>
        </p:spPr>
      </p:pic>
      <p:pic>
        <p:nvPicPr>
          <p:cNvPr id="10" name="Picture 10" descr="Chart, diagram&#10;&#10;Description automatically generated">
            <a:extLst>
              <a:ext uri="{FF2B5EF4-FFF2-40B4-BE49-F238E27FC236}">
                <a16:creationId xmlns:a16="http://schemas.microsoft.com/office/drawing/2014/main" id="{29BBDA90-12E9-AED9-363D-E95CEB1DFE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09341" y="21215304"/>
            <a:ext cx="12991408" cy="10787472"/>
          </a:xfrm>
          <a:prstGeom prst="rect">
            <a:avLst/>
          </a:prstGeom>
        </p:spPr>
      </p:pic>
      <p:pic>
        <p:nvPicPr>
          <p:cNvPr id="11" name="Picture 11" descr="Chart&#10;&#10;Description automatically generated">
            <a:extLst>
              <a:ext uri="{FF2B5EF4-FFF2-40B4-BE49-F238E27FC236}">
                <a16:creationId xmlns:a16="http://schemas.microsoft.com/office/drawing/2014/main" id="{8CA3F1D4-BF42-6256-AACA-E243F3669D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580368" y="21233699"/>
            <a:ext cx="11936912" cy="108772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723907-FFAA-3D9D-BFBA-8A8188C072BA}"/>
              </a:ext>
            </a:extLst>
          </p:cNvPr>
          <p:cNvSpPr txBox="1"/>
          <p:nvPr/>
        </p:nvSpPr>
        <p:spPr>
          <a:xfrm>
            <a:off x="26843366" y="19311772"/>
            <a:ext cx="1144300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>
                <a:latin typeface="Arial"/>
              </a:rPr>
              <a:t>Weekend shifts accounted for the majority of interruptions and distractions at 76% (n= 169) and weekdays accounted for 24% (n=52)</a:t>
            </a:r>
            <a:r>
              <a:rPr lang="en-US" sz="3200" dirty="0">
                <a:latin typeface="Arial"/>
                <a:ea typeface="Arial"/>
                <a:cs typeface="Arial"/>
              </a:rPr>
              <a:t>​</a:t>
            </a:r>
            <a:endParaRPr 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B59AE4-C570-FC69-A426-4C478EFB131D}"/>
              </a:ext>
            </a:extLst>
          </p:cNvPr>
          <p:cNvSpPr txBox="1"/>
          <p:nvPr/>
        </p:nvSpPr>
        <p:spPr>
          <a:xfrm>
            <a:off x="26249344" y="7112704"/>
            <a:ext cx="12033522" cy="1569660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The pre-administration phase (preparation) was the most interrupted phase, followed by the post-administration and administration phases.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268895-43AA-932A-4561-4785E3383E18}"/>
              </a:ext>
            </a:extLst>
          </p:cNvPr>
          <p:cNvSpPr txBox="1"/>
          <p:nvPr/>
        </p:nvSpPr>
        <p:spPr>
          <a:xfrm>
            <a:off x="13335060" y="19767684"/>
            <a:ext cx="12624047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/>
              <a:t>Information</a:t>
            </a:r>
            <a:r>
              <a:rPr lang="en-US" sz="3200" dirty="0">
                <a:latin typeface="Arial"/>
                <a:ea typeface="Arial"/>
                <a:cs typeface="Arial"/>
              </a:rPr>
              <a:t> sharing (both patient, and non-patient related) accounted for 58% of the interruptions and distractions</a:t>
            </a:r>
            <a:endParaRPr lang="en-US" sz="3200" dirty="0"/>
          </a:p>
        </p:txBody>
      </p:sp>
      <p:pic>
        <p:nvPicPr>
          <p:cNvPr id="5" name="Picture 6" descr="Qr code&#10;&#10;Description automatically generated">
            <a:extLst>
              <a:ext uri="{FF2B5EF4-FFF2-40B4-BE49-F238E27FC236}">
                <a16:creationId xmlns:a16="http://schemas.microsoft.com/office/drawing/2014/main" id="{2F825CBD-5FE8-957C-13A5-21CC420F5C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73212" y="29563256"/>
            <a:ext cx="2743200" cy="274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GradientVTI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klemmd</dc:creator>
  <cp:revision>335</cp:revision>
  <dcterms:created xsi:type="dcterms:W3CDTF">2005-02-02T16:58:07Z</dcterms:created>
  <dcterms:modified xsi:type="dcterms:W3CDTF">2022-10-02T02:50:15Z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0x010100E9AAB503E7B62A479BA7F955EEA0A246</vt:lpwstr>
  </property>
</Properties>
</file>