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5" r:id="rId4"/>
    <p:sldId id="259" r:id="rId5"/>
    <p:sldId id="258" r:id="rId6"/>
    <p:sldId id="266" r:id="rId7"/>
    <p:sldId id="257" r:id="rId8"/>
    <p:sldId id="267" r:id="rId9"/>
    <p:sldId id="263" r:id="rId10"/>
    <p:sldId id="268"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1" autoAdjust="0"/>
    <p:restoredTop sz="94660"/>
  </p:normalViewPr>
  <p:slideViewPr>
    <p:cSldViewPr snapToGrid="0">
      <p:cViewPr varScale="1">
        <p:scale>
          <a:sx n="69" d="100"/>
          <a:sy n="69" d="100"/>
        </p:scale>
        <p:origin x="61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Boyd" userId="3c6811c746bb2713" providerId="LiveId" clId="{222987ED-A966-4162-875E-8349BF221260}"/>
    <pc:docChg chg="modSld">
      <pc:chgData name="Cecilia Boyd" userId="3c6811c746bb2713" providerId="LiveId" clId="{222987ED-A966-4162-875E-8349BF221260}" dt="2024-07-10T02:54:40.658" v="0" actId="255"/>
      <pc:docMkLst>
        <pc:docMk/>
      </pc:docMkLst>
      <pc:sldChg chg="modSp mod">
        <pc:chgData name="Cecilia Boyd" userId="3c6811c746bb2713" providerId="LiveId" clId="{222987ED-A966-4162-875E-8349BF221260}" dt="2024-07-10T02:54:40.658" v="0" actId="255"/>
        <pc:sldMkLst>
          <pc:docMk/>
          <pc:sldMk cId="1878193906" sldId="265"/>
        </pc:sldMkLst>
        <pc:spChg chg="mod">
          <ac:chgData name="Cecilia Boyd" userId="3c6811c746bb2713" providerId="LiveId" clId="{222987ED-A966-4162-875E-8349BF221260}" dt="2024-07-10T02:54:40.658" v="0" actId="255"/>
          <ac:spMkLst>
            <pc:docMk/>
            <pc:sldMk cId="1878193906" sldId="265"/>
            <ac:spMk id="3" creationId="{BBC6FE68-E62E-31F0-2F03-C7F4EB9D62FB}"/>
          </ac:spMkLst>
        </pc:spChg>
      </pc:sldChg>
    </pc:docChg>
  </pc:docChgLst>
  <pc:docChgLst>
    <pc:chgData name="Cecilia Boyd" userId="3c6811c746bb2713" providerId="LiveId" clId="{62D0D9CC-1B23-4F32-9BC5-56B6A29F0ABE}"/>
    <pc:docChg chg="modSld">
      <pc:chgData name="Cecilia Boyd" userId="3c6811c746bb2713" providerId="LiveId" clId="{62D0D9CC-1B23-4F32-9BC5-56B6A29F0ABE}" dt="2023-07-08T02:40:04.913" v="2" actId="1076"/>
      <pc:docMkLst>
        <pc:docMk/>
      </pc:docMkLst>
      <pc:sldChg chg="modSp mod">
        <pc:chgData name="Cecilia Boyd" userId="3c6811c746bb2713" providerId="LiveId" clId="{62D0D9CC-1B23-4F32-9BC5-56B6A29F0ABE}" dt="2023-07-08T02:40:04.913" v="2" actId="1076"/>
        <pc:sldMkLst>
          <pc:docMk/>
          <pc:sldMk cId="3587950285" sldId="268"/>
        </pc:sldMkLst>
        <pc:spChg chg="mod">
          <ac:chgData name="Cecilia Boyd" userId="3c6811c746bb2713" providerId="LiveId" clId="{62D0D9CC-1B23-4F32-9BC5-56B6A29F0ABE}" dt="2023-07-05T12:39:00.657" v="0" actId="1076"/>
          <ac:spMkLst>
            <pc:docMk/>
            <pc:sldMk cId="3587950285" sldId="268"/>
            <ac:spMk id="2" creationId="{49F23A47-5065-3054-F903-56A3EF4F8C67}"/>
          </ac:spMkLst>
        </pc:spChg>
        <pc:spChg chg="mod">
          <ac:chgData name="Cecilia Boyd" userId="3c6811c746bb2713" providerId="LiveId" clId="{62D0D9CC-1B23-4F32-9BC5-56B6A29F0ABE}" dt="2023-07-05T13:46:44.501" v="1" actId="1076"/>
          <ac:spMkLst>
            <pc:docMk/>
            <pc:sldMk cId="3587950285" sldId="268"/>
            <ac:spMk id="3" creationId="{77EBABDD-C87F-D255-09CD-9CBE710AE621}"/>
          </ac:spMkLst>
        </pc:spChg>
        <pc:picChg chg="mod">
          <ac:chgData name="Cecilia Boyd" userId="3c6811c746bb2713" providerId="LiveId" clId="{62D0D9CC-1B23-4F32-9BC5-56B6A29F0ABE}" dt="2023-07-08T02:40:04.913" v="2" actId="1076"/>
          <ac:picMkLst>
            <pc:docMk/>
            <pc:sldMk cId="3587950285" sldId="268"/>
            <ac:picMk id="4" creationId="{92C3B2C0-23AA-AC40-BF5F-3886ED3499A1}"/>
          </ac:picMkLst>
        </pc:picChg>
      </pc:sldChg>
    </pc:docChg>
  </pc:docChgLst>
  <pc:docChgLst>
    <pc:chgData name="Cecilia Boyd" userId="3c6811c746bb2713" providerId="LiveId" clId="{C099390E-7136-443A-B131-EF2AB6263562}"/>
    <pc:docChg chg="custSel modSld">
      <pc:chgData name="Cecilia Boyd" userId="3c6811c746bb2713" providerId="LiveId" clId="{C099390E-7136-443A-B131-EF2AB6263562}" dt="2023-08-07T08:59:25.549" v="108" actId="255"/>
      <pc:docMkLst>
        <pc:docMk/>
      </pc:docMkLst>
      <pc:sldChg chg="modSp mod">
        <pc:chgData name="Cecilia Boyd" userId="3c6811c746bb2713" providerId="LiveId" clId="{C099390E-7136-443A-B131-EF2AB6263562}" dt="2023-08-07T08:56:16.685" v="102" actId="114"/>
        <pc:sldMkLst>
          <pc:docMk/>
          <pc:sldMk cId="755765505" sldId="256"/>
        </pc:sldMkLst>
        <pc:spChg chg="mod">
          <ac:chgData name="Cecilia Boyd" userId="3c6811c746bb2713" providerId="LiveId" clId="{C099390E-7136-443A-B131-EF2AB6263562}" dt="2023-08-07T08:56:16.685" v="102" actId="114"/>
          <ac:spMkLst>
            <pc:docMk/>
            <pc:sldMk cId="755765505" sldId="256"/>
            <ac:spMk id="3" creationId="{79D30562-2EBB-EB35-9C5D-CD202CDB5865}"/>
          </ac:spMkLst>
        </pc:spChg>
      </pc:sldChg>
      <pc:sldChg chg="modSp mod">
        <pc:chgData name="Cecilia Boyd" userId="3c6811c746bb2713" providerId="LiveId" clId="{C099390E-7136-443A-B131-EF2AB6263562}" dt="2023-08-07T08:58:21.662" v="104" actId="255"/>
        <pc:sldMkLst>
          <pc:docMk/>
          <pc:sldMk cId="2989680558" sldId="258"/>
        </pc:sldMkLst>
        <pc:spChg chg="mod">
          <ac:chgData name="Cecilia Boyd" userId="3c6811c746bb2713" providerId="LiveId" clId="{C099390E-7136-443A-B131-EF2AB6263562}" dt="2023-08-07T08:58:21.662" v="104" actId="255"/>
          <ac:spMkLst>
            <pc:docMk/>
            <pc:sldMk cId="2989680558" sldId="258"/>
            <ac:spMk id="3" creationId="{29EE5006-F7DE-AF85-D438-9D7B6667D7BB}"/>
          </ac:spMkLst>
        </pc:spChg>
      </pc:sldChg>
      <pc:sldChg chg="modSp mod">
        <pc:chgData name="Cecilia Boyd" userId="3c6811c746bb2713" providerId="LiveId" clId="{C099390E-7136-443A-B131-EF2AB6263562}" dt="2023-08-07T08:59:10.369" v="107" actId="20577"/>
        <pc:sldMkLst>
          <pc:docMk/>
          <pc:sldMk cId="1081168792" sldId="260"/>
        </pc:sldMkLst>
        <pc:spChg chg="mod">
          <ac:chgData name="Cecilia Boyd" userId="3c6811c746bb2713" providerId="LiveId" clId="{C099390E-7136-443A-B131-EF2AB6263562}" dt="2023-08-07T08:59:10.369" v="107" actId="20577"/>
          <ac:spMkLst>
            <pc:docMk/>
            <pc:sldMk cId="1081168792" sldId="260"/>
            <ac:spMk id="3" creationId="{8CAAA502-02EF-9B91-53BD-CACF58E04EEC}"/>
          </ac:spMkLst>
        </pc:spChg>
      </pc:sldChg>
      <pc:sldChg chg="modSp mod">
        <pc:chgData name="Cecilia Boyd" userId="3c6811c746bb2713" providerId="LiveId" clId="{C099390E-7136-443A-B131-EF2AB6263562}" dt="2023-08-07T08:59:25.549" v="108" actId="255"/>
        <pc:sldMkLst>
          <pc:docMk/>
          <pc:sldMk cId="1878193906" sldId="265"/>
        </pc:sldMkLst>
        <pc:spChg chg="mod">
          <ac:chgData name="Cecilia Boyd" userId="3c6811c746bb2713" providerId="LiveId" clId="{C099390E-7136-443A-B131-EF2AB6263562}" dt="2023-08-07T08:59:25.549" v="108" actId="255"/>
          <ac:spMkLst>
            <pc:docMk/>
            <pc:sldMk cId="1878193906" sldId="265"/>
            <ac:spMk id="3" creationId="{BBC6FE68-E62E-31F0-2F03-C7F4EB9D62F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15403-4E1E-4144-1E4D-40624E6166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167A70-27C7-58EF-1BC5-A01C779125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A2B87A-BC1A-9FFE-145D-4B4B8BA39D06}"/>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5" name="Footer Placeholder 4">
            <a:extLst>
              <a:ext uri="{FF2B5EF4-FFF2-40B4-BE49-F238E27FC236}">
                <a16:creationId xmlns:a16="http://schemas.microsoft.com/office/drawing/2014/main" id="{66DA8284-2CB8-E0CC-B325-87B3D2876E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7E49E0-A7C3-367B-B0D6-CC06529B0E8E}"/>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624138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E447F-472C-0E35-ABA3-2AB4F5C2D1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701C7B-BD5B-142D-E31A-838C9344E2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60C46B-A9BE-CBF6-2E53-EA95DACB17A3}"/>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5" name="Footer Placeholder 4">
            <a:extLst>
              <a:ext uri="{FF2B5EF4-FFF2-40B4-BE49-F238E27FC236}">
                <a16:creationId xmlns:a16="http://schemas.microsoft.com/office/drawing/2014/main" id="{1D0A8B54-BF88-3B72-9005-F982CA4883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7CAA93-3F05-08F6-0D45-FD229DDE4373}"/>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3564188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832E06-6138-339F-A4D5-0D99FD9EAB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C3338B-530A-CD66-F14D-7F0D87E53B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7A6536-053F-6719-EE37-4A488BCE9582}"/>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5" name="Footer Placeholder 4">
            <a:extLst>
              <a:ext uri="{FF2B5EF4-FFF2-40B4-BE49-F238E27FC236}">
                <a16:creationId xmlns:a16="http://schemas.microsoft.com/office/drawing/2014/main" id="{6B7EE124-75A8-026E-9299-C520CBE567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304F64-AD58-5823-76D8-66512F1383C3}"/>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245885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F60A6-EFD0-2863-CD79-CD16D83D53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4DE51A-978A-436E-4087-1AE4F2CE1F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45E13B-E42A-A4D8-74A7-E27F46EECAA5}"/>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5" name="Footer Placeholder 4">
            <a:extLst>
              <a:ext uri="{FF2B5EF4-FFF2-40B4-BE49-F238E27FC236}">
                <a16:creationId xmlns:a16="http://schemas.microsoft.com/office/drawing/2014/main" id="{200F13F4-221E-6A61-7549-B653A0AFC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7A48F9-BD4C-61BB-A77C-29BF8845CA28}"/>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385849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67B3A-C50D-ACC9-2C16-E851E183BA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0CB414-2958-9DD3-798C-4D23101FC2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34C302-FD58-48BB-6F31-569D62A1A6E7}"/>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5" name="Footer Placeholder 4">
            <a:extLst>
              <a:ext uri="{FF2B5EF4-FFF2-40B4-BE49-F238E27FC236}">
                <a16:creationId xmlns:a16="http://schemas.microsoft.com/office/drawing/2014/main" id="{8F73728C-53A6-BD80-8ADF-249A3FE4FB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AD0C4-3920-F2D0-65D0-4CE6C7E35DC2}"/>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2950377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270C4-FC94-142D-0DC9-4C079DC99E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E8E39D-FD55-FA64-1881-2407C21FDB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FE382B-FAA7-4EF7-256C-BF0D596BEE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84BB5C-48D3-FEEF-8F99-EDDBFBB7223A}"/>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6" name="Footer Placeholder 5">
            <a:extLst>
              <a:ext uri="{FF2B5EF4-FFF2-40B4-BE49-F238E27FC236}">
                <a16:creationId xmlns:a16="http://schemas.microsoft.com/office/drawing/2014/main" id="{7D10A31F-AF39-E0C0-146A-E6332FF249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257446-FB7D-95C1-652A-B93A03B3A520}"/>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975357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379C3-8085-E364-81AF-377FD517EB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7248D4-4F51-576F-F5B1-76C20139FD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414329-8D98-291A-9B92-995A81C57D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4C6A58-F14C-67C0-0202-1D429543BE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5510E0-9AA8-81BF-E9CF-E7E2297616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C4A99F-0002-A8E0-EB78-B4225D895C83}"/>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8" name="Footer Placeholder 7">
            <a:extLst>
              <a:ext uri="{FF2B5EF4-FFF2-40B4-BE49-F238E27FC236}">
                <a16:creationId xmlns:a16="http://schemas.microsoft.com/office/drawing/2014/main" id="{59BD5C12-5ECC-968B-CB1C-509431F51A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012457-9853-76AF-0AF5-B710B16E70A4}"/>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194067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6485D-BE94-8C68-AFA3-A3ED528DE7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16DB15-04C3-9954-CAB5-4D55A312FF42}"/>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4" name="Footer Placeholder 3">
            <a:extLst>
              <a:ext uri="{FF2B5EF4-FFF2-40B4-BE49-F238E27FC236}">
                <a16:creationId xmlns:a16="http://schemas.microsoft.com/office/drawing/2014/main" id="{967298AB-FDDD-4CB0-19D1-A6B85870CB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CB91B3-25DB-3BC8-D822-57748266854A}"/>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3596520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2EE9CA-A313-79D5-5B4A-04CB1FD5CD1B}"/>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3" name="Footer Placeholder 2">
            <a:extLst>
              <a:ext uri="{FF2B5EF4-FFF2-40B4-BE49-F238E27FC236}">
                <a16:creationId xmlns:a16="http://schemas.microsoft.com/office/drawing/2014/main" id="{12C3A3A4-A723-04D0-274C-E259C800A8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DE75A2-B5C4-90C4-A3B8-FA7655FEBEFA}"/>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3882822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58764-6066-BF37-CF0B-24471438C8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B9B970-D35C-6E25-AE6F-FAC1A38606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DC405A-E113-4A4B-A2AC-00B347BBF7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091AA8-0AC3-BCB3-22C5-3F5006BD93B8}"/>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6" name="Footer Placeholder 5">
            <a:extLst>
              <a:ext uri="{FF2B5EF4-FFF2-40B4-BE49-F238E27FC236}">
                <a16:creationId xmlns:a16="http://schemas.microsoft.com/office/drawing/2014/main" id="{4AE1C86C-C1FC-14F5-20D4-7AECEEFFC0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C38F0C-7176-2675-1DEF-B28F16153DAB}"/>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273647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34058-EDBC-A443-CC7F-4B6AAC9B20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206863-9391-E3A3-66A2-CBF75E59D7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A558BC-79FC-3911-4F9B-63962A9768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9DF94C-A119-0383-E538-930EAE31A288}"/>
              </a:ext>
            </a:extLst>
          </p:cNvPr>
          <p:cNvSpPr>
            <a:spLocks noGrp="1"/>
          </p:cNvSpPr>
          <p:nvPr>
            <p:ph type="dt" sz="half" idx="10"/>
          </p:nvPr>
        </p:nvSpPr>
        <p:spPr/>
        <p:txBody>
          <a:bodyPr/>
          <a:lstStyle/>
          <a:p>
            <a:fld id="{5A575F2C-23EC-47EF-8E00-4ED8ABAC3117}" type="datetimeFigureOut">
              <a:rPr lang="en-US" smtClean="0"/>
              <a:t>7/9/2024</a:t>
            </a:fld>
            <a:endParaRPr lang="en-US"/>
          </a:p>
        </p:txBody>
      </p:sp>
      <p:sp>
        <p:nvSpPr>
          <p:cNvPr id="6" name="Footer Placeholder 5">
            <a:extLst>
              <a:ext uri="{FF2B5EF4-FFF2-40B4-BE49-F238E27FC236}">
                <a16:creationId xmlns:a16="http://schemas.microsoft.com/office/drawing/2014/main" id="{A644E294-CF84-31BD-4BFD-26C937A08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2536E5-1105-0AB9-7CF4-959FAD3CBE00}"/>
              </a:ext>
            </a:extLst>
          </p:cNvPr>
          <p:cNvSpPr>
            <a:spLocks noGrp="1"/>
          </p:cNvSpPr>
          <p:nvPr>
            <p:ph type="sldNum" sz="quarter" idx="12"/>
          </p:nvPr>
        </p:nvSpPr>
        <p:spPr/>
        <p:txBody>
          <a:bodyPr/>
          <a:lstStyle/>
          <a:p>
            <a:fld id="{11C00859-4DC4-48AC-B920-1516DE4A9142}" type="slidenum">
              <a:rPr lang="en-US" smtClean="0"/>
              <a:t>‹#›</a:t>
            </a:fld>
            <a:endParaRPr lang="en-US"/>
          </a:p>
        </p:txBody>
      </p:sp>
    </p:spTree>
    <p:extLst>
      <p:ext uri="{BB962C8B-B14F-4D97-AF65-F5344CB8AC3E}">
        <p14:creationId xmlns:p14="http://schemas.microsoft.com/office/powerpoint/2010/main" val="302505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82C667-C477-E19A-5E8E-BE69699F20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A0D9B1-0887-8413-4126-4BD5C29EE1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40A086-F675-5660-355D-27D6A5D99E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75F2C-23EC-47EF-8E00-4ED8ABAC3117}" type="datetimeFigureOut">
              <a:rPr lang="en-US" smtClean="0"/>
              <a:t>7/9/2024</a:t>
            </a:fld>
            <a:endParaRPr lang="en-US"/>
          </a:p>
        </p:txBody>
      </p:sp>
      <p:sp>
        <p:nvSpPr>
          <p:cNvPr id="5" name="Footer Placeholder 4">
            <a:extLst>
              <a:ext uri="{FF2B5EF4-FFF2-40B4-BE49-F238E27FC236}">
                <a16:creationId xmlns:a16="http://schemas.microsoft.com/office/drawing/2014/main" id="{17B40110-2238-A3C4-F8D5-7C8A16A8A9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B20483C-EE7F-4D27-0834-415DEC0206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00859-4DC4-48AC-B920-1516DE4A9142}" type="slidenum">
              <a:rPr lang="en-US" smtClean="0"/>
              <a:t>‹#›</a:t>
            </a:fld>
            <a:endParaRPr lang="en-US"/>
          </a:p>
        </p:txBody>
      </p:sp>
    </p:spTree>
    <p:extLst>
      <p:ext uri="{BB962C8B-B14F-4D97-AF65-F5344CB8AC3E}">
        <p14:creationId xmlns:p14="http://schemas.microsoft.com/office/powerpoint/2010/main" val="1283387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orcid.org/regist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angelo.edu/library/resources/peer-reviewed.php" TargetMode="External"/><Relationship Id="rId7" Type="http://schemas.openxmlformats.org/officeDocument/2006/relationships/hyperlink" Target="https://researchguides.uic.edu/if/impact#:~:text=The%20impact%20factor%20(IF)%20is,times%20its%20articles%20are%20cited" TargetMode="External"/><Relationship Id="rId2" Type="http://schemas.openxmlformats.org/officeDocument/2006/relationships/hyperlink" Target="https://www.aje.com/arc/what-is-a-journal-index-and-why-is-indexation-important/" TargetMode="External"/><Relationship Id="rId1" Type="http://schemas.openxmlformats.org/officeDocument/2006/relationships/slideLayout" Target="../slideLayouts/slideLayout2.xml"/><Relationship Id="rId6" Type="http://schemas.openxmlformats.org/officeDocument/2006/relationships/hyperlink" Target="https://www.elsevier.com/connect/authors-update/ten-reasons-to-get-and-use-an-orcid-id" TargetMode="External"/><Relationship Id="rId5" Type="http://schemas.openxmlformats.org/officeDocument/2006/relationships/hyperlink" Target="https://info.orcid.org/what-is-orcid/" TargetMode="External"/><Relationship Id="rId4" Type="http://schemas.openxmlformats.org/officeDocument/2006/relationships/hyperlink" Target="https://doi.org/10.1001/jama.295.1.9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aje.com/arc/what-is-a-journal-index-and-why-is-indexation-importa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researchguides.uic.edu/if/impact#:~:text=The%20impact%20factor%20(IF)%20is,times%20its%20articles%20are%20cite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lsevier.com/connect/authors-update/ten-reasons-to-get-and-use-an-orcid-i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orcid.or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A9581-8581-DD04-ABF2-B2342723993D}"/>
              </a:ext>
            </a:extLst>
          </p:cNvPr>
          <p:cNvSpPr>
            <a:spLocks noGrp="1"/>
          </p:cNvSpPr>
          <p:nvPr>
            <p:ph type="ctrTitle"/>
          </p:nvPr>
        </p:nvSpPr>
        <p:spPr/>
        <p:txBody>
          <a:bodyPr/>
          <a:lstStyle/>
          <a:p>
            <a:r>
              <a:rPr lang="en-US" dirty="0"/>
              <a:t>Preparing your Manuscript for Publication</a:t>
            </a:r>
          </a:p>
        </p:txBody>
      </p:sp>
      <p:sp>
        <p:nvSpPr>
          <p:cNvPr id="3" name="Subtitle 2">
            <a:extLst>
              <a:ext uri="{FF2B5EF4-FFF2-40B4-BE49-F238E27FC236}">
                <a16:creationId xmlns:a16="http://schemas.microsoft.com/office/drawing/2014/main" id="{79D30562-2EBB-EB35-9C5D-CD202CDB5865}"/>
              </a:ext>
            </a:extLst>
          </p:cNvPr>
          <p:cNvSpPr>
            <a:spLocks noGrp="1"/>
          </p:cNvSpPr>
          <p:nvPr>
            <p:ph type="subTitle" idx="1"/>
          </p:nvPr>
        </p:nvSpPr>
        <p:spPr/>
        <p:txBody>
          <a:bodyPr/>
          <a:lstStyle/>
          <a:p>
            <a:r>
              <a:rPr lang="en-US" sz="2800" b="1" dirty="0">
                <a:latin typeface="Edwardian Script ITC" panose="030303020407070D0804" pitchFamily="66" charset="0"/>
              </a:rPr>
              <a:t>M </a:t>
            </a:r>
            <a:r>
              <a:rPr lang="en-US" dirty="0"/>
              <a:t>DOC</a:t>
            </a:r>
          </a:p>
          <a:p>
            <a:r>
              <a:rPr lang="en-US" sz="1400" dirty="0"/>
              <a:t>Dr. Cecilia Boyd</a:t>
            </a:r>
          </a:p>
        </p:txBody>
      </p:sp>
    </p:spTree>
    <p:extLst>
      <p:ext uri="{BB962C8B-B14F-4D97-AF65-F5344CB8AC3E}">
        <p14:creationId xmlns:p14="http://schemas.microsoft.com/office/powerpoint/2010/main" val="755765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23A47-5065-3054-F903-56A3EF4F8C67}"/>
              </a:ext>
            </a:extLst>
          </p:cNvPr>
          <p:cNvSpPr>
            <a:spLocks noGrp="1"/>
          </p:cNvSpPr>
          <p:nvPr>
            <p:ph type="title"/>
          </p:nvPr>
        </p:nvSpPr>
        <p:spPr>
          <a:xfrm>
            <a:off x="894995" y="1926335"/>
            <a:ext cx="10515600" cy="1325563"/>
          </a:xfrm>
        </p:spPr>
        <p:txBody>
          <a:bodyPr/>
          <a:lstStyle/>
          <a:p>
            <a:r>
              <a:rPr lang="en-US" dirty="0"/>
              <a:t>How Do I get an                  Identification</a:t>
            </a:r>
          </a:p>
        </p:txBody>
      </p:sp>
      <p:sp>
        <p:nvSpPr>
          <p:cNvPr id="3" name="Content Placeholder 2">
            <a:extLst>
              <a:ext uri="{FF2B5EF4-FFF2-40B4-BE49-F238E27FC236}">
                <a16:creationId xmlns:a16="http://schemas.microsoft.com/office/drawing/2014/main" id="{77EBABDD-C87F-D255-09CD-9CBE710AE621}"/>
              </a:ext>
            </a:extLst>
          </p:cNvPr>
          <p:cNvSpPr>
            <a:spLocks noGrp="1"/>
          </p:cNvSpPr>
          <p:nvPr>
            <p:ph idx="1"/>
          </p:nvPr>
        </p:nvSpPr>
        <p:spPr>
          <a:xfrm>
            <a:off x="894995" y="3316830"/>
            <a:ext cx="10515600" cy="3405365"/>
          </a:xfrm>
        </p:spPr>
        <p:txBody>
          <a:bodyPr/>
          <a:lstStyle/>
          <a:p>
            <a:pPr marL="0" indent="0">
              <a:buNone/>
            </a:pPr>
            <a:r>
              <a:rPr lang="en-US" dirty="0"/>
              <a:t>Get Started:</a:t>
            </a:r>
          </a:p>
          <a:p>
            <a:pPr marL="0" indent="0">
              <a:buNone/>
            </a:pPr>
            <a:r>
              <a:rPr lang="en-US" dirty="0"/>
              <a:t>Orcid.org</a:t>
            </a:r>
          </a:p>
          <a:p>
            <a:r>
              <a:rPr lang="en-US" dirty="0">
                <a:hlinkClick r:id="rId2"/>
              </a:rPr>
              <a:t>https://orcid.org/register</a:t>
            </a:r>
            <a:endParaRPr lang="en-US" dirty="0"/>
          </a:p>
          <a:p>
            <a:endParaRPr lang="en-US" dirty="0"/>
          </a:p>
        </p:txBody>
      </p:sp>
      <p:pic>
        <p:nvPicPr>
          <p:cNvPr id="4" name="Picture 3">
            <a:extLst>
              <a:ext uri="{FF2B5EF4-FFF2-40B4-BE49-F238E27FC236}">
                <a16:creationId xmlns:a16="http://schemas.microsoft.com/office/drawing/2014/main" id="{92C3B2C0-23AA-AC40-BF5F-3886ED3499A1}"/>
              </a:ext>
            </a:extLst>
          </p:cNvPr>
          <p:cNvPicPr>
            <a:picLocks noChangeAspect="1"/>
          </p:cNvPicPr>
          <p:nvPr/>
        </p:nvPicPr>
        <p:blipFill>
          <a:blip r:embed="rId3"/>
          <a:stretch>
            <a:fillRect/>
          </a:stretch>
        </p:blipFill>
        <p:spPr>
          <a:xfrm>
            <a:off x="4611845" y="2161434"/>
            <a:ext cx="2105025" cy="638175"/>
          </a:xfrm>
          <a:prstGeom prst="rect">
            <a:avLst/>
          </a:prstGeom>
        </p:spPr>
      </p:pic>
    </p:spTree>
    <p:extLst>
      <p:ext uri="{BB962C8B-B14F-4D97-AF65-F5344CB8AC3E}">
        <p14:creationId xmlns:p14="http://schemas.microsoft.com/office/powerpoint/2010/main" val="3587950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73326-7F35-F091-6824-76C64247FEC9}"/>
              </a:ext>
            </a:extLst>
          </p:cNvPr>
          <p:cNvSpPr>
            <a:spLocks noGrp="1"/>
          </p:cNvSpPr>
          <p:nvPr>
            <p:ph type="title"/>
          </p:nvPr>
        </p:nvSpPr>
        <p:spPr>
          <a:xfrm>
            <a:off x="838200" y="365125"/>
            <a:ext cx="10515600" cy="821891"/>
          </a:xfrm>
        </p:spPr>
        <p:txBody>
          <a:bodyPr/>
          <a:lstStyle/>
          <a:p>
            <a:pPr algn="ctr"/>
            <a:r>
              <a:rPr lang="en-US" dirty="0"/>
              <a:t>References</a:t>
            </a:r>
          </a:p>
        </p:txBody>
      </p:sp>
      <p:sp>
        <p:nvSpPr>
          <p:cNvPr id="3" name="Content Placeholder 2">
            <a:extLst>
              <a:ext uri="{FF2B5EF4-FFF2-40B4-BE49-F238E27FC236}">
                <a16:creationId xmlns:a16="http://schemas.microsoft.com/office/drawing/2014/main" id="{BFB73046-A709-8476-17BD-9E4D94BF1CDD}"/>
              </a:ext>
            </a:extLst>
          </p:cNvPr>
          <p:cNvSpPr>
            <a:spLocks noGrp="1"/>
          </p:cNvSpPr>
          <p:nvPr>
            <p:ph idx="1"/>
          </p:nvPr>
        </p:nvSpPr>
        <p:spPr>
          <a:xfrm>
            <a:off x="363488" y="1187016"/>
            <a:ext cx="11381724" cy="4980924"/>
          </a:xfrm>
        </p:spPr>
        <p:txBody>
          <a:bodyPr>
            <a:normAutofit fontScale="62500" lnSpcReduction="20000"/>
          </a:bodyPr>
          <a:lstStyle/>
          <a:p>
            <a:pPr marL="0" indent="-457200">
              <a:lnSpc>
                <a:spcPct val="220000"/>
              </a:lnSpc>
              <a:buNone/>
            </a:pPr>
            <a:r>
              <a:rPr lang="en-US" sz="1600" dirty="0"/>
              <a:t>AJE (2023). What Is a Journal Index, and why is Indexation Important?</a:t>
            </a:r>
          </a:p>
          <a:p>
            <a:pPr marL="0" indent="-457200">
              <a:lnSpc>
                <a:spcPct val="220000"/>
              </a:lnSpc>
              <a:buNone/>
            </a:pPr>
            <a:r>
              <a:rPr lang="en-US" sz="1600" dirty="0">
                <a:hlinkClick r:id="rId2"/>
              </a:rPr>
              <a:t>https://www.aje.com/arc/what-is-a-journal-index-and-why-is-indexation-important/</a:t>
            </a:r>
            <a:endParaRPr lang="en-US" sz="1600" dirty="0"/>
          </a:p>
          <a:p>
            <a:pPr marL="0" indent="-457200">
              <a:lnSpc>
                <a:spcPct val="220000"/>
              </a:lnSpc>
              <a:buNone/>
            </a:pPr>
            <a:r>
              <a:rPr lang="en-US" sz="1600" dirty="0"/>
              <a:t>Angelo State University (2023) How to recognize a peer reviewed (refereed) journal. </a:t>
            </a:r>
          </a:p>
          <a:p>
            <a:pPr marL="0" indent="-457200">
              <a:lnSpc>
                <a:spcPct val="220000"/>
              </a:lnSpc>
              <a:buNone/>
            </a:pPr>
            <a:r>
              <a:rPr lang="en-US" sz="1600" dirty="0"/>
              <a:t>   </a:t>
            </a:r>
            <a:r>
              <a:rPr lang="en-US" sz="1600" dirty="0">
                <a:hlinkClick r:id="rId3"/>
              </a:rPr>
              <a:t>https://www.angelo.edu/library/resources/peer-reviewed.php</a:t>
            </a:r>
            <a:endParaRPr lang="en-US" sz="1600" dirty="0"/>
          </a:p>
          <a:p>
            <a:pPr marL="0" indent="-457200">
              <a:lnSpc>
                <a:spcPct val="220000"/>
              </a:lnSpc>
              <a:buNone/>
            </a:pPr>
            <a:r>
              <a:rPr lang="en-US" sz="1600" dirty="0"/>
              <a:t> Garfield E. (2006). The history and meaning of the journal impact factor. JAMA, 295(1), 90–93. </a:t>
            </a:r>
            <a:r>
              <a:rPr lang="en-US" sz="1600" dirty="0">
                <a:hlinkClick r:id="rId4"/>
              </a:rPr>
              <a:t>https://doi.org/10.1001/jama.295.1.90</a:t>
            </a:r>
            <a:endParaRPr lang="en-US" sz="1600" dirty="0"/>
          </a:p>
          <a:p>
            <a:pPr marL="0" indent="-457200">
              <a:lnSpc>
                <a:spcPct val="220000"/>
              </a:lnSpc>
              <a:buNone/>
            </a:pPr>
            <a:r>
              <a:rPr lang="en-US" sz="1600" dirty="0"/>
              <a:t>About ORCID. (</a:t>
            </a:r>
            <a:r>
              <a:rPr lang="en-US" sz="1600" dirty="0" err="1"/>
              <a:t>n.d</a:t>
            </a:r>
            <a:r>
              <a:rPr lang="en-US" sz="1600" dirty="0"/>
              <a:t>). What is </a:t>
            </a:r>
            <a:r>
              <a:rPr lang="en-US" sz="1600" dirty="0" err="1"/>
              <a:t>orcid</a:t>
            </a:r>
            <a:r>
              <a:rPr lang="en-US" sz="1600" dirty="0"/>
              <a:t>. </a:t>
            </a:r>
            <a:r>
              <a:rPr lang="en-US" sz="1600" dirty="0">
                <a:hlinkClick r:id="rId5"/>
              </a:rPr>
              <a:t>https://info.orcid.org/what-is-orcid/</a:t>
            </a:r>
            <a:endParaRPr lang="en-US" sz="1600" dirty="0"/>
          </a:p>
          <a:p>
            <a:pPr marL="0" indent="-457200">
              <a:lnSpc>
                <a:spcPct val="220000"/>
              </a:lnSpc>
              <a:buNone/>
            </a:pPr>
            <a:r>
              <a:rPr lang="en-US" sz="1600" dirty="0"/>
              <a:t>Meadows, A (2017).   TEN REASONS TO GET YOUR OWN ORCID ID. </a:t>
            </a:r>
          </a:p>
          <a:p>
            <a:pPr marL="0" indent="-457200">
              <a:lnSpc>
                <a:spcPct val="220000"/>
              </a:lnSpc>
              <a:buNone/>
            </a:pPr>
            <a:r>
              <a:rPr lang="en-US" sz="1600" dirty="0">
                <a:hlinkClick r:id="rId6"/>
              </a:rPr>
              <a:t> https://www.elsevier.com/connect/authors-update/ten-reasons-to-get-and-use-an-orcid-id</a:t>
            </a:r>
            <a:r>
              <a:rPr lang="en-US" sz="1600" dirty="0"/>
              <a:t>!</a:t>
            </a:r>
          </a:p>
          <a:p>
            <a:pPr marL="0" indent="-457200">
              <a:lnSpc>
                <a:spcPct val="220000"/>
              </a:lnSpc>
              <a:buNone/>
            </a:pPr>
            <a:r>
              <a:rPr lang="en-US" sz="2100" dirty="0"/>
              <a:t>University of Illinois (02/09/2023) </a:t>
            </a:r>
            <a:r>
              <a:rPr lang="en-US" sz="2100" dirty="0">
                <a:hlinkClick r:id="rId7"/>
              </a:rPr>
              <a:t>https://researchguides.uic.edu/if/impact#:~:text=The%20impact%20factor%20(IF)%20is,times%20its%20articles%20are%20cited</a:t>
            </a:r>
            <a:r>
              <a:rPr lang="en-US" sz="2100" dirty="0"/>
              <a:t>.</a:t>
            </a:r>
          </a:p>
          <a:p>
            <a:pPr marL="0" indent="-457200">
              <a:lnSpc>
                <a:spcPct val="220000"/>
              </a:lnSpc>
              <a:buNone/>
            </a:pPr>
            <a:r>
              <a:rPr lang="en-US" sz="1800" dirty="0"/>
              <a:t>UIC (2023). Measuring Your Impact: Impact Factor, Citation Analysis, and other Metrics: Journal Impact Factor (IF). </a:t>
            </a:r>
            <a:r>
              <a:rPr lang="en-US" sz="1800" dirty="0">
                <a:hlinkClick r:id="rId7"/>
              </a:rPr>
              <a:t>https://researchguides.uic.edu/if/impact#:~:text=The%20impact%20factor%20(IF)%20is,times%20its%20articles%20are%20cited</a:t>
            </a:r>
            <a:r>
              <a:rPr lang="en-US" sz="1800" dirty="0"/>
              <a:t>.</a:t>
            </a:r>
          </a:p>
          <a:p>
            <a:pPr marL="0" indent="0">
              <a:buNone/>
            </a:pPr>
            <a:endParaRPr lang="en-US" sz="1800" dirty="0"/>
          </a:p>
          <a:p>
            <a:pPr marL="0" indent="0">
              <a:buNone/>
            </a:pPr>
            <a:endParaRPr lang="en-US" dirty="0"/>
          </a:p>
        </p:txBody>
      </p:sp>
    </p:spTree>
    <p:extLst>
      <p:ext uri="{BB962C8B-B14F-4D97-AF65-F5344CB8AC3E}">
        <p14:creationId xmlns:p14="http://schemas.microsoft.com/office/powerpoint/2010/main" val="474306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82E10-2AE3-5024-65D9-9A8E24C56668}"/>
              </a:ext>
            </a:extLst>
          </p:cNvPr>
          <p:cNvSpPr>
            <a:spLocks noGrp="1"/>
          </p:cNvSpPr>
          <p:nvPr>
            <p:ph type="title"/>
          </p:nvPr>
        </p:nvSpPr>
        <p:spPr/>
        <p:txBody>
          <a:bodyPr/>
          <a:lstStyle/>
          <a:p>
            <a:r>
              <a:rPr lang="en-US" dirty="0"/>
              <a:t>Components To Consider Before Selecting a Journal for your Manuscript for publication.</a:t>
            </a:r>
          </a:p>
        </p:txBody>
      </p:sp>
      <p:sp>
        <p:nvSpPr>
          <p:cNvPr id="3" name="Content Placeholder 2">
            <a:extLst>
              <a:ext uri="{FF2B5EF4-FFF2-40B4-BE49-F238E27FC236}">
                <a16:creationId xmlns:a16="http://schemas.microsoft.com/office/drawing/2014/main" id="{8CAAA502-02EF-9B91-53BD-CACF58E04EEC}"/>
              </a:ext>
            </a:extLst>
          </p:cNvPr>
          <p:cNvSpPr>
            <a:spLocks noGrp="1"/>
          </p:cNvSpPr>
          <p:nvPr>
            <p:ph idx="1"/>
          </p:nvPr>
        </p:nvSpPr>
        <p:spPr/>
        <p:txBody>
          <a:bodyPr>
            <a:normAutofit/>
          </a:bodyPr>
          <a:lstStyle/>
          <a:p>
            <a:pPr>
              <a:lnSpc>
                <a:spcPct val="200000"/>
              </a:lnSpc>
            </a:pPr>
            <a:r>
              <a:rPr lang="en-US" sz="4000" dirty="0"/>
              <a:t>Is it a peer reviewed journal?</a:t>
            </a:r>
          </a:p>
          <a:p>
            <a:pPr>
              <a:lnSpc>
                <a:spcPct val="200000"/>
              </a:lnSpc>
            </a:pPr>
            <a:r>
              <a:rPr lang="en-US" sz="4000" dirty="0"/>
              <a:t>Is the journal indexed?</a:t>
            </a:r>
          </a:p>
          <a:p>
            <a:pPr>
              <a:lnSpc>
                <a:spcPct val="200000"/>
              </a:lnSpc>
            </a:pPr>
            <a:r>
              <a:rPr lang="en-US" sz="4000" dirty="0"/>
              <a:t>What is the Impact factor?</a:t>
            </a:r>
          </a:p>
        </p:txBody>
      </p:sp>
    </p:spTree>
    <p:extLst>
      <p:ext uri="{BB962C8B-B14F-4D97-AF65-F5344CB8AC3E}">
        <p14:creationId xmlns:p14="http://schemas.microsoft.com/office/powerpoint/2010/main" val="108116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F6A7C-1207-9807-BDA8-41D733205F2B}"/>
              </a:ext>
            </a:extLst>
          </p:cNvPr>
          <p:cNvSpPr>
            <a:spLocks noGrp="1"/>
          </p:cNvSpPr>
          <p:nvPr>
            <p:ph type="title"/>
          </p:nvPr>
        </p:nvSpPr>
        <p:spPr>
          <a:xfrm>
            <a:off x="838200" y="365125"/>
            <a:ext cx="10515600" cy="1195161"/>
          </a:xfrm>
        </p:spPr>
        <p:txBody>
          <a:bodyPr/>
          <a:lstStyle/>
          <a:p>
            <a:pPr algn="ctr"/>
            <a:r>
              <a:rPr lang="en-US" b="1" dirty="0"/>
              <a:t>Peer Reviewed Journals</a:t>
            </a:r>
          </a:p>
        </p:txBody>
      </p:sp>
      <p:sp>
        <p:nvSpPr>
          <p:cNvPr id="3" name="Content Placeholder 2">
            <a:extLst>
              <a:ext uri="{FF2B5EF4-FFF2-40B4-BE49-F238E27FC236}">
                <a16:creationId xmlns:a16="http://schemas.microsoft.com/office/drawing/2014/main" id="{BBC6FE68-E62E-31F0-2F03-C7F4EB9D62FB}"/>
              </a:ext>
            </a:extLst>
          </p:cNvPr>
          <p:cNvSpPr>
            <a:spLocks noGrp="1"/>
          </p:cNvSpPr>
          <p:nvPr>
            <p:ph idx="1"/>
          </p:nvPr>
        </p:nvSpPr>
        <p:spPr>
          <a:xfrm>
            <a:off x="558800" y="1560286"/>
            <a:ext cx="10795000" cy="5072743"/>
          </a:xfrm>
        </p:spPr>
        <p:txBody>
          <a:bodyPr>
            <a:normAutofit/>
          </a:bodyPr>
          <a:lstStyle/>
          <a:p>
            <a:pPr marL="0" indent="0">
              <a:buNone/>
            </a:pPr>
            <a:r>
              <a:rPr lang="en-US" sz="3800" b="1" dirty="0"/>
              <a:t>Three Categories of Information Resources</a:t>
            </a:r>
          </a:p>
          <a:p>
            <a:pPr marL="514350" indent="-514350">
              <a:buFont typeface="+mj-lt"/>
              <a:buAutoNum type="arabicPeriod"/>
            </a:pPr>
            <a:r>
              <a:rPr lang="en-US" sz="1800" dirty="0"/>
              <a:t>Newspapers and magazines containing news - Articles are written by reporters who may or may not be experts in the field of the article. Consequently, articles may contain incorrect information.</a:t>
            </a:r>
          </a:p>
          <a:p>
            <a:pPr marL="514350" indent="-514350">
              <a:buFont typeface="+mj-lt"/>
              <a:buAutoNum type="arabicPeriod"/>
            </a:pPr>
            <a:r>
              <a:rPr lang="en-US" sz="1800" dirty="0"/>
              <a:t>Journals containing articles written by academics and/or professionals - Although the articles are written by “experts,” any particular “expert” may have some ideas that are really “out there!”</a:t>
            </a:r>
          </a:p>
          <a:p>
            <a:pPr marL="514350" indent="-514350">
              <a:buFont typeface="+mj-lt"/>
              <a:buAutoNum type="arabicPeriod"/>
            </a:pPr>
            <a:r>
              <a:rPr lang="en-US" sz="1800" dirty="0"/>
              <a:t>Peer-reviewed (refereed or scholarly) journals - Articles are written by experts and are reviewed by several other experts in the field before the article is published in the journal in order to ensure the article’s quality. (The article is more likely to be scientifically valid, reach reasonable conclusions, etc.) In most cases, the reviewers do not know who the author of the article is, so the article succeeds or fails on its own merit, not the reputation of the expert.</a:t>
            </a:r>
          </a:p>
          <a:p>
            <a:pPr marL="0" indent="0">
              <a:buNone/>
            </a:pPr>
            <a:r>
              <a:rPr lang="en-US" sz="2000" dirty="0"/>
              <a:t>Resource https://www.angelo.edu/library/resources/peer-reviewed.php</a:t>
            </a:r>
          </a:p>
        </p:txBody>
      </p:sp>
    </p:spTree>
    <p:extLst>
      <p:ext uri="{BB962C8B-B14F-4D97-AF65-F5344CB8AC3E}">
        <p14:creationId xmlns:p14="http://schemas.microsoft.com/office/powerpoint/2010/main" val="187819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7CE42-0F33-C60C-6890-5840B5CB3871}"/>
              </a:ext>
            </a:extLst>
          </p:cNvPr>
          <p:cNvSpPr>
            <a:spLocks noGrp="1"/>
          </p:cNvSpPr>
          <p:nvPr>
            <p:ph type="title"/>
          </p:nvPr>
        </p:nvSpPr>
        <p:spPr>
          <a:xfrm>
            <a:off x="838200" y="365125"/>
            <a:ext cx="10515600" cy="1093561"/>
          </a:xfrm>
        </p:spPr>
        <p:txBody>
          <a:bodyPr/>
          <a:lstStyle/>
          <a:p>
            <a:r>
              <a:rPr lang="en-US" dirty="0"/>
              <a:t>Is Your Journal Peer Reviewed?</a:t>
            </a:r>
          </a:p>
        </p:txBody>
      </p:sp>
      <p:sp>
        <p:nvSpPr>
          <p:cNvPr id="3" name="Content Placeholder 2">
            <a:extLst>
              <a:ext uri="{FF2B5EF4-FFF2-40B4-BE49-F238E27FC236}">
                <a16:creationId xmlns:a16="http://schemas.microsoft.com/office/drawing/2014/main" id="{7E836CEE-B0CC-AC80-2789-D6838703F65F}"/>
              </a:ext>
            </a:extLst>
          </p:cNvPr>
          <p:cNvSpPr>
            <a:spLocks noGrp="1"/>
          </p:cNvSpPr>
          <p:nvPr>
            <p:ph idx="1"/>
          </p:nvPr>
        </p:nvSpPr>
        <p:spPr>
          <a:xfrm>
            <a:off x="838200" y="1458686"/>
            <a:ext cx="10515600" cy="4804228"/>
          </a:xfrm>
        </p:spPr>
        <p:txBody>
          <a:bodyPr>
            <a:normAutofit fontScale="85000" lnSpcReduction="10000"/>
          </a:bodyPr>
          <a:lstStyle/>
          <a:p>
            <a:pPr marL="0" indent="0">
              <a:buNone/>
            </a:pPr>
            <a:r>
              <a:rPr lang="en-US" b="1" dirty="0"/>
              <a:t>Peer-reviewed literature</a:t>
            </a:r>
          </a:p>
          <a:p>
            <a:r>
              <a:rPr lang="en-US" dirty="0"/>
              <a:t>Peer-reviewed journal articles have gone through an evaluation process in which journal editors and other expert scholars critically assess the quality and scientific merit of the article and its research. </a:t>
            </a:r>
          </a:p>
          <a:p>
            <a:r>
              <a:rPr lang="en-US" dirty="0"/>
              <a:t>Articles that pass this process are published in the peer-reviewed literature. </a:t>
            </a:r>
          </a:p>
          <a:p>
            <a:r>
              <a:rPr lang="en-US" dirty="0"/>
              <a:t>Peer-reviewed journals may include the research of scholars who have collected their own data using an experimental study design, survey, or various other study methodologies. </a:t>
            </a:r>
          </a:p>
          <a:p>
            <a:r>
              <a:rPr lang="en-US" dirty="0"/>
              <a:t>They also present the work of researchers who have performed novel analyses of existing data sources, such as the ones described in this section.</a:t>
            </a:r>
          </a:p>
          <a:p>
            <a:endParaRPr lang="en-US" dirty="0"/>
          </a:p>
          <a:p>
            <a:r>
              <a:rPr lang="en-US" dirty="0"/>
              <a:t>National Library of Medicine(</a:t>
            </a:r>
            <a:r>
              <a:rPr lang="en-US" dirty="0" err="1"/>
              <a:t>n.d</a:t>
            </a:r>
            <a:r>
              <a:rPr lang="en-US" dirty="0"/>
              <a:t>). https://www.nlm.nih.gov/nichsr/stats_tutorial/section3/mod6_peer.html</a:t>
            </a:r>
          </a:p>
        </p:txBody>
      </p:sp>
    </p:spTree>
    <p:extLst>
      <p:ext uri="{BB962C8B-B14F-4D97-AF65-F5344CB8AC3E}">
        <p14:creationId xmlns:p14="http://schemas.microsoft.com/office/powerpoint/2010/main" val="404988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03841-1FAB-8D1C-9B2B-9B97650D65EB}"/>
              </a:ext>
            </a:extLst>
          </p:cNvPr>
          <p:cNvSpPr>
            <a:spLocks noGrp="1"/>
          </p:cNvSpPr>
          <p:nvPr>
            <p:ph type="title"/>
          </p:nvPr>
        </p:nvSpPr>
        <p:spPr/>
        <p:txBody>
          <a:bodyPr/>
          <a:lstStyle/>
          <a:p>
            <a:r>
              <a:rPr lang="en-US" dirty="0"/>
              <a:t>     FYI: An Indexed Journal Is Important </a:t>
            </a:r>
            <a:r>
              <a:rPr lang="en-US" b="1" i="1" dirty="0"/>
              <a:t>Editor Role</a:t>
            </a:r>
          </a:p>
        </p:txBody>
      </p:sp>
      <p:sp>
        <p:nvSpPr>
          <p:cNvPr id="3" name="Content Placeholder 2">
            <a:extLst>
              <a:ext uri="{FF2B5EF4-FFF2-40B4-BE49-F238E27FC236}">
                <a16:creationId xmlns:a16="http://schemas.microsoft.com/office/drawing/2014/main" id="{29EE5006-F7DE-AF85-D438-9D7B6667D7BB}"/>
              </a:ext>
            </a:extLst>
          </p:cNvPr>
          <p:cNvSpPr>
            <a:spLocks noGrp="1"/>
          </p:cNvSpPr>
          <p:nvPr>
            <p:ph idx="1"/>
          </p:nvPr>
        </p:nvSpPr>
        <p:spPr/>
        <p:txBody>
          <a:bodyPr/>
          <a:lstStyle/>
          <a:p>
            <a:r>
              <a:rPr lang="en-US" dirty="0"/>
              <a:t>The journal editor is as visible as possible to attract authors and ensure sufficient article submissions. At the same time, having the journal indexed in a variety of well known, reputable A&amp;I services is a good sign of the quality of the journal. </a:t>
            </a:r>
          </a:p>
          <a:p>
            <a:r>
              <a:rPr lang="en-US" dirty="0"/>
              <a:t>Many authors will ask for this information </a:t>
            </a:r>
            <a:r>
              <a:rPr lang="en-US" sz="2000" dirty="0"/>
              <a:t>(some of them might well be limited to publishing only in titles which are covered by certain indexes; being included in these lists then becomes a “must have” rather than merely a “nice to have”).</a:t>
            </a:r>
          </a:p>
        </p:txBody>
      </p:sp>
    </p:spTree>
    <p:extLst>
      <p:ext uri="{BB962C8B-B14F-4D97-AF65-F5344CB8AC3E}">
        <p14:creationId xmlns:p14="http://schemas.microsoft.com/office/powerpoint/2010/main" val="2989680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9312D-6972-477B-0FAE-5C0D06FE0EB4}"/>
              </a:ext>
            </a:extLst>
          </p:cNvPr>
          <p:cNvSpPr>
            <a:spLocks noGrp="1"/>
          </p:cNvSpPr>
          <p:nvPr>
            <p:ph type="title"/>
          </p:nvPr>
        </p:nvSpPr>
        <p:spPr/>
        <p:txBody>
          <a:bodyPr/>
          <a:lstStyle/>
          <a:p>
            <a:r>
              <a:rPr lang="en-US" dirty="0"/>
              <a:t>What Is a Journal Index?</a:t>
            </a:r>
            <a:br>
              <a:rPr lang="en-US" dirty="0"/>
            </a:br>
            <a:r>
              <a:rPr lang="en-US" dirty="0"/>
              <a:t>Why is Indexation Important?</a:t>
            </a:r>
          </a:p>
        </p:txBody>
      </p:sp>
      <p:sp>
        <p:nvSpPr>
          <p:cNvPr id="3" name="Content Placeholder 2">
            <a:extLst>
              <a:ext uri="{FF2B5EF4-FFF2-40B4-BE49-F238E27FC236}">
                <a16:creationId xmlns:a16="http://schemas.microsoft.com/office/drawing/2014/main" id="{5AB6DEA9-8854-DAB5-BA75-B77A00148D63}"/>
              </a:ext>
            </a:extLst>
          </p:cNvPr>
          <p:cNvSpPr>
            <a:spLocks noGrp="1"/>
          </p:cNvSpPr>
          <p:nvPr>
            <p:ph idx="1"/>
          </p:nvPr>
        </p:nvSpPr>
        <p:spPr/>
        <p:txBody>
          <a:bodyPr/>
          <a:lstStyle/>
          <a:p>
            <a:r>
              <a:rPr lang="en-US" dirty="0"/>
              <a:t>A journal index, or a list of journals organized by discipline, subject, region and other factors, can be used by other researchers to search for studies and data on certain topics.</a:t>
            </a:r>
          </a:p>
          <a:p>
            <a:r>
              <a:rPr lang="en-US" dirty="0"/>
              <a:t> As an author, publishing your research in an indexed journal increases the credibility and visibility of your work. </a:t>
            </a:r>
          </a:p>
          <a:p>
            <a:endParaRPr lang="en-US" dirty="0"/>
          </a:p>
          <a:p>
            <a:pPr marL="0" indent="0">
              <a:buNone/>
            </a:pPr>
            <a:r>
              <a:rPr lang="en-US" dirty="0"/>
              <a:t>Resource: </a:t>
            </a:r>
            <a:r>
              <a:rPr lang="en-US" dirty="0">
                <a:hlinkClick r:id="rId2"/>
              </a:rPr>
              <a:t>https://www.aje.com/arc/what-is-a-journal-index-and-why-is-indexation-important/</a:t>
            </a:r>
            <a:endParaRPr lang="en-US" dirty="0"/>
          </a:p>
          <a:p>
            <a:pPr marL="0" indent="0">
              <a:buNone/>
            </a:pPr>
            <a:endParaRPr lang="en-US" dirty="0"/>
          </a:p>
        </p:txBody>
      </p:sp>
    </p:spTree>
    <p:extLst>
      <p:ext uri="{BB962C8B-B14F-4D97-AF65-F5344CB8AC3E}">
        <p14:creationId xmlns:p14="http://schemas.microsoft.com/office/powerpoint/2010/main" val="2286565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72A70-995B-0270-3179-C53F8BE317D2}"/>
              </a:ext>
            </a:extLst>
          </p:cNvPr>
          <p:cNvSpPr>
            <a:spLocks noGrp="1"/>
          </p:cNvSpPr>
          <p:nvPr>
            <p:ph type="title"/>
          </p:nvPr>
        </p:nvSpPr>
        <p:spPr>
          <a:xfrm>
            <a:off x="838200" y="365125"/>
            <a:ext cx="10515600" cy="1032033"/>
          </a:xfrm>
          <a:prstGeom prst="foldedCorner">
            <a:avLst/>
          </a:prstGeom>
        </p:spPr>
        <p:txBody>
          <a:bodyPr/>
          <a:lstStyle/>
          <a:p>
            <a:r>
              <a:rPr lang="en-US" dirty="0"/>
              <a:t>            What </a:t>
            </a:r>
            <a:r>
              <a:rPr lang="en-US" b="1" dirty="0"/>
              <a:t>IS </a:t>
            </a:r>
            <a:r>
              <a:rPr lang="en-US" dirty="0"/>
              <a:t>The Impact Factor</a:t>
            </a:r>
          </a:p>
        </p:txBody>
      </p:sp>
      <p:sp>
        <p:nvSpPr>
          <p:cNvPr id="3" name="Content Placeholder 2">
            <a:extLst>
              <a:ext uri="{FF2B5EF4-FFF2-40B4-BE49-F238E27FC236}">
                <a16:creationId xmlns:a16="http://schemas.microsoft.com/office/drawing/2014/main" id="{4AFB2D22-C6D6-C6FA-4B9E-8D302ADF55B0}"/>
              </a:ext>
            </a:extLst>
          </p:cNvPr>
          <p:cNvSpPr>
            <a:spLocks noGrp="1"/>
          </p:cNvSpPr>
          <p:nvPr>
            <p:ph idx="1"/>
          </p:nvPr>
        </p:nvSpPr>
        <p:spPr>
          <a:xfrm>
            <a:off x="437321" y="1357401"/>
            <a:ext cx="11393083" cy="4819562"/>
          </a:xfrm>
        </p:spPr>
        <p:txBody>
          <a:bodyPr>
            <a:normAutofit fontScale="85000" lnSpcReduction="10000"/>
          </a:bodyPr>
          <a:lstStyle/>
          <a:p>
            <a:pPr marL="0" indent="0">
              <a:buNone/>
            </a:pPr>
            <a:r>
              <a:rPr lang="en-US" sz="2100" dirty="0"/>
              <a:t>The impact factor (IF) is a measure of the frequency with which the average article in a journal has been cited in a particular year. </a:t>
            </a:r>
          </a:p>
          <a:p>
            <a:pPr marL="0" indent="0">
              <a:buNone/>
            </a:pPr>
            <a:r>
              <a:rPr lang="en-US" sz="2100" dirty="0"/>
              <a:t>It is used to measure the importance or rank of a journal by calculating the times its articles are cited.</a:t>
            </a:r>
          </a:p>
          <a:p>
            <a:pPr marL="0" indent="0">
              <a:buNone/>
            </a:pPr>
            <a:r>
              <a:rPr lang="en-US" sz="1900" dirty="0"/>
              <a:t>Resource: University of Illinois (02/09/2023) Retrieved from  </a:t>
            </a:r>
            <a:r>
              <a:rPr lang="en-US" sz="1900" dirty="0">
                <a:hlinkClick r:id="rId2"/>
              </a:rPr>
              <a:t>https://researchguides.uic.edu/if/impact#:~:text=The%20impact%20factor%20(IF)%20is,times%20its%20articles%20are%20cited</a:t>
            </a:r>
            <a:r>
              <a:rPr lang="en-US" sz="1900" dirty="0"/>
              <a:t>.</a:t>
            </a:r>
          </a:p>
          <a:p>
            <a:pPr marL="0" indent="0">
              <a:buNone/>
            </a:pPr>
            <a:endParaRPr lang="en-US" sz="2300" dirty="0"/>
          </a:p>
          <a:p>
            <a:pPr marL="0" indent="0">
              <a:buNone/>
            </a:pPr>
            <a:r>
              <a:rPr lang="en-US" sz="1800" dirty="0"/>
              <a:t>The</a:t>
            </a:r>
            <a:r>
              <a:rPr lang="en-US" sz="2300" dirty="0"/>
              <a:t> </a:t>
            </a:r>
            <a:r>
              <a:rPr lang="en-US" sz="1800" dirty="0"/>
              <a:t>impact factor (IF) is frequently used as an indicator of the importance of a journal to its field. </a:t>
            </a:r>
          </a:p>
          <a:p>
            <a:pPr marL="0" indent="0">
              <a:buNone/>
            </a:pPr>
            <a:r>
              <a:rPr lang="en-US" sz="1800" dirty="0"/>
              <a:t>Although widely used by institutions and clinicians, there are widespread misconceptions regarding the method for calculating the journal IF, its significance and how it can be utilized. </a:t>
            </a:r>
          </a:p>
          <a:p>
            <a:pPr marL="0" indent="0">
              <a:buNone/>
            </a:pPr>
            <a:r>
              <a:rPr lang="en-US" sz="1800" dirty="0"/>
              <a:t>The IF of a journal is not associated to the factors like quality of peer review process and quality of content of the journal, </a:t>
            </a:r>
          </a:p>
          <a:p>
            <a:pPr marL="0" indent="0">
              <a:buNone/>
            </a:pPr>
            <a:r>
              <a:rPr lang="en-US" sz="1800" dirty="0"/>
              <a:t>It </a:t>
            </a:r>
            <a:r>
              <a:rPr lang="en-US" sz="1800" b="1" dirty="0"/>
              <a:t>IS </a:t>
            </a:r>
            <a:r>
              <a:rPr lang="en-US" sz="1800" dirty="0"/>
              <a:t>a measure that reflects the average number of citations to articles published in journals, books, thesis, project reports, newspapers, conference/seminar proceedings, documents published in internet, notes, and any other approved documents. </a:t>
            </a:r>
          </a:p>
          <a:p>
            <a:pPr marL="0" indent="0">
              <a:buNone/>
            </a:pPr>
            <a:r>
              <a:rPr lang="en-US" sz="1800" dirty="0"/>
              <a:t>Calculating the IF: The calculation is based on a two-year period and involves dividing the number of times articles were cited by the number of articles that are citable.</a:t>
            </a:r>
          </a:p>
          <a:p>
            <a:pPr marL="0" indent="0">
              <a:buNone/>
            </a:pPr>
            <a:endParaRPr lang="en-US" sz="1800" dirty="0"/>
          </a:p>
          <a:p>
            <a:pPr marL="0" indent="0">
              <a:buNone/>
            </a:pPr>
            <a:r>
              <a:rPr lang="en-US" sz="1900" dirty="0"/>
              <a:t>Resource: Garfield E. The History and Meaning of the Journal Impact Factor. JAMA. 2006;295(1):90–93. doi:10.1001/jama.295.1.90</a:t>
            </a:r>
          </a:p>
          <a:p>
            <a:pPr marL="0" indent="0">
              <a:buNone/>
            </a:pPr>
            <a:endParaRPr lang="en-US" sz="1900" dirty="0"/>
          </a:p>
          <a:p>
            <a:endParaRPr lang="en-US" dirty="0"/>
          </a:p>
          <a:p>
            <a:endParaRPr lang="en-US" dirty="0"/>
          </a:p>
        </p:txBody>
      </p:sp>
    </p:spTree>
    <p:extLst>
      <p:ext uri="{BB962C8B-B14F-4D97-AF65-F5344CB8AC3E}">
        <p14:creationId xmlns:p14="http://schemas.microsoft.com/office/powerpoint/2010/main" val="227266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752CA-8A98-3321-E024-53B795B4FDE4}"/>
              </a:ext>
            </a:extLst>
          </p:cNvPr>
          <p:cNvSpPr>
            <a:spLocks noGrp="1"/>
          </p:cNvSpPr>
          <p:nvPr>
            <p:ph type="title"/>
          </p:nvPr>
        </p:nvSpPr>
        <p:spPr/>
        <p:txBody>
          <a:bodyPr/>
          <a:lstStyle/>
          <a:p>
            <a:r>
              <a:rPr lang="en-US" dirty="0"/>
              <a:t>       Benefits of</a:t>
            </a:r>
          </a:p>
        </p:txBody>
      </p:sp>
      <p:sp>
        <p:nvSpPr>
          <p:cNvPr id="3" name="Content Placeholder 2">
            <a:extLst>
              <a:ext uri="{FF2B5EF4-FFF2-40B4-BE49-F238E27FC236}">
                <a16:creationId xmlns:a16="http://schemas.microsoft.com/office/drawing/2014/main" id="{0447A4FD-8091-8C85-FA33-F90E2874DCED}"/>
              </a:ext>
            </a:extLst>
          </p:cNvPr>
          <p:cNvSpPr>
            <a:spLocks noGrp="1"/>
          </p:cNvSpPr>
          <p:nvPr>
            <p:ph idx="1"/>
          </p:nvPr>
        </p:nvSpPr>
        <p:spPr/>
        <p:txBody>
          <a:bodyPr/>
          <a:lstStyle/>
          <a:p>
            <a:r>
              <a:rPr lang="en-US" sz="2400" dirty="0"/>
              <a:t>ORCID helps reduce the negative consequences of name changes so you will no longer be limited to the name you used when you began your career. </a:t>
            </a:r>
          </a:p>
          <a:p>
            <a:r>
              <a:rPr lang="en-US" sz="2400" dirty="0"/>
              <a:t>ORCID links all your research together, while you control the visibility of each piece of data. </a:t>
            </a:r>
          </a:p>
          <a:p>
            <a:r>
              <a:rPr lang="en-US" sz="2400" dirty="0"/>
              <a:t>Set your visibility to public to increase your discoverability!</a:t>
            </a:r>
          </a:p>
          <a:p>
            <a:endParaRPr lang="en-US" dirty="0"/>
          </a:p>
          <a:p>
            <a:pPr marL="0" indent="0">
              <a:buNone/>
            </a:pPr>
            <a:r>
              <a:rPr lang="en-US" dirty="0"/>
              <a:t>TEN REASONS TO GET YOUR OWN ORCID ID:</a:t>
            </a:r>
          </a:p>
          <a:p>
            <a:pPr lvl="1"/>
            <a:r>
              <a:rPr lang="en-US" dirty="0">
                <a:hlinkClick r:id="rId2"/>
              </a:rPr>
              <a:t>https://www.elsevier.com/connect/authors-update/ten-reasons-to-get-and-use-an-orcid-id</a:t>
            </a:r>
            <a:r>
              <a:rPr lang="en-US" dirty="0"/>
              <a:t>!</a:t>
            </a:r>
          </a:p>
          <a:p>
            <a:pPr lvl="1"/>
            <a:endParaRPr lang="en-US" dirty="0"/>
          </a:p>
          <a:p>
            <a:pPr lvl="1"/>
            <a:endParaRPr lang="en-US" dirty="0"/>
          </a:p>
        </p:txBody>
      </p:sp>
      <p:pic>
        <p:nvPicPr>
          <p:cNvPr id="4" name="Picture 3">
            <a:extLst>
              <a:ext uri="{FF2B5EF4-FFF2-40B4-BE49-F238E27FC236}">
                <a16:creationId xmlns:a16="http://schemas.microsoft.com/office/drawing/2014/main" id="{7848CD74-0D02-2EE4-7918-2D826CDE7B6E}"/>
              </a:ext>
            </a:extLst>
          </p:cNvPr>
          <p:cNvPicPr>
            <a:picLocks noChangeAspect="1"/>
          </p:cNvPicPr>
          <p:nvPr/>
        </p:nvPicPr>
        <p:blipFill>
          <a:blip r:embed="rId3"/>
          <a:stretch>
            <a:fillRect/>
          </a:stretch>
        </p:blipFill>
        <p:spPr>
          <a:xfrm>
            <a:off x="4754654" y="283203"/>
            <a:ext cx="4761389" cy="1542422"/>
          </a:xfrm>
          <a:prstGeom prst="rect">
            <a:avLst/>
          </a:prstGeom>
        </p:spPr>
      </p:pic>
    </p:spTree>
    <p:extLst>
      <p:ext uri="{BB962C8B-B14F-4D97-AF65-F5344CB8AC3E}">
        <p14:creationId xmlns:p14="http://schemas.microsoft.com/office/powerpoint/2010/main" val="3238925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CCBF123-2E8E-2AB7-F0E8-EEB850C62827}"/>
              </a:ext>
            </a:extLst>
          </p:cNvPr>
          <p:cNvPicPr>
            <a:picLocks noChangeAspect="1"/>
          </p:cNvPicPr>
          <p:nvPr/>
        </p:nvPicPr>
        <p:blipFill>
          <a:blip r:embed="rId2"/>
          <a:stretch>
            <a:fillRect/>
          </a:stretch>
        </p:blipFill>
        <p:spPr>
          <a:xfrm>
            <a:off x="3715305" y="170264"/>
            <a:ext cx="4761389" cy="1542422"/>
          </a:xfrm>
          <a:prstGeom prst="rect">
            <a:avLst/>
          </a:prstGeom>
        </p:spPr>
      </p:pic>
      <p:sp>
        <p:nvSpPr>
          <p:cNvPr id="3" name="Content Placeholder 2">
            <a:extLst>
              <a:ext uri="{FF2B5EF4-FFF2-40B4-BE49-F238E27FC236}">
                <a16:creationId xmlns:a16="http://schemas.microsoft.com/office/drawing/2014/main" id="{19100789-3264-D205-BF10-BA9DA8C86B9A}"/>
              </a:ext>
            </a:extLst>
          </p:cNvPr>
          <p:cNvSpPr>
            <a:spLocks noGrp="1"/>
          </p:cNvSpPr>
          <p:nvPr>
            <p:ph idx="1"/>
          </p:nvPr>
        </p:nvSpPr>
        <p:spPr>
          <a:xfrm>
            <a:off x="136308" y="1712686"/>
            <a:ext cx="11557789" cy="5145315"/>
          </a:xfrm>
        </p:spPr>
        <p:txBody>
          <a:bodyPr>
            <a:normAutofit/>
          </a:bodyPr>
          <a:lstStyle/>
          <a:p>
            <a:pPr marL="0" indent="0">
              <a:buNone/>
            </a:pPr>
            <a:r>
              <a:rPr lang="en-US" b="1" dirty="0"/>
              <a:t>Founding Principles</a:t>
            </a:r>
          </a:p>
          <a:p>
            <a:r>
              <a:rPr lang="en-US" sz="2200" dirty="0"/>
              <a:t>ORCID will work to support the creation of a permanent, clear, and unambiguous record of research and scholarly communication by enabling reliable attribution of authors and contributors.</a:t>
            </a:r>
          </a:p>
          <a:p>
            <a:r>
              <a:rPr lang="en-US" sz="2200" dirty="0"/>
              <a:t>ORCID will transcend discipline, geographic, national, and institutional boundaries.</a:t>
            </a:r>
          </a:p>
          <a:p>
            <a:r>
              <a:rPr lang="en-US" sz="2200" dirty="0"/>
              <a:t>Participation in ORCID is open to any organization that has an interest in research and scholarly communications.</a:t>
            </a:r>
          </a:p>
          <a:p>
            <a:r>
              <a:rPr lang="en-US" sz="2200" dirty="0"/>
              <a:t>Access to ORCID services will be based on transparent and non-discriminatory terms posted on the ORCID website.</a:t>
            </a:r>
          </a:p>
          <a:p>
            <a:r>
              <a:rPr lang="en-US" sz="2200" dirty="0"/>
              <a:t>Researchers will be able to create, edit, and maintain an ORCID identifier and record free of charge.</a:t>
            </a:r>
          </a:p>
          <a:p>
            <a:r>
              <a:rPr lang="en-US" sz="2200" dirty="0"/>
              <a:t>Researchers will control the defined privacy settings of their own ORCID record data.</a:t>
            </a:r>
          </a:p>
          <a:p>
            <a:r>
              <a:rPr lang="en-US" sz="2200" dirty="0">
                <a:hlinkClick r:id="rId3"/>
              </a:rPr>
              <a:t>www.orcid.org</a:t>
            </a:r>
            <a:endParaRPr lang="en-US" sz="2200" dirty="0"/>
          </a:p>
          <a:p>
            <a:endParaRPr lang="en-US" sz="2200" dirty="0"/>
          </a:p>
          <a:p>
            <a:endParaRPr lang="en-US" dirty="0"/>
          </a:p>
        </p:txBody>
      </p:sp>
    </p:spTree>
    <p:extLst>
      <p:ext uri="{BB962C8B-B14F-4D97-AF65-F5344CB8AC3E}">
        <p14:creationId xmlns:p14="http://schemas.microsoft.com/office/powerpoint/2010/main" val="419016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29805</TotalTime>
  <Words>1304</Words>
  <Application>Microsoft Office PowerPoint</Application>
  <PresentationFormat>Widescreen</PresentationFormat>
  <Paragraphs>72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Edwardian Script ITC</vt:lpstr>
      <vt:lpstr>Office Theme</vt:lpstr>
      <vt:lpstr>Preparing your Manuscript for Publication</vt:lpstr>
      <vt:lpstr>Components To Consider Before Selecting a Journal for your Manuscript for publication.</vt:lpstr>
      <vt:lpstr>Peer Reviewed Journals</vt:lpstr>
      <vt:lpstr>Is Your Journal Peer Reviewed?</vt:lpstr>
      <vt:lpstr>     FYI: An Indexed Journal Is Important Editor Role</vt:lpstr>
      <vt:lpstr>What Is a Journal Index? Why is Indexation Important?</vt:lpstr>
      <vt:lpstr>            What IS The Impact Factor</vt:lpstr>
      <vt:lpstr>       Benefits of</vt:lpstr>
      <vt:lpstr>PowerPoint Presentation</vt:lpstr>
      <vt:lpstr>How Do I get an                  Identification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your manuscript for publication</dc:title>
  <dc:creator>Cecilia Boyd</dc:creator>
  <cp:lastModifiedBy>Cecilia Boyd</cp:lastModifiedBy>
  <cp:revision>2</cp:revision>
  <dcterms:created xsi:type="dcterms:W3CDTF">2023-06-02T22:27:28Z</dcterms:created>
  <dcterms:modified xsi:type="dcterms:W3CDTF">2024-07-10T02:54:51Z</dcterms:modified>
</cp:coreProperties>
</file>