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291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38">
          <p15:clr>
            <a:srgbClr val="A4A3A4"/>
          </p15:clr>
        </p15:guide>
        <p15:guide id="2" orient="horz" pos="20240">
          <p15:clr>
            <a:srgbClr val="A4A3A4"/>
          </p15:clr>
        </p15:guide>
        <p15:guide id="3" pos="6859">
          <p15:clr>
            <a:srgbClr val="A4A3A4"/>
          </p15:clr>
        </p15:guide>
        <p15:guide id="4" pos="458">
          <p15:clr>
            <a:srgbClr val="A4A3A4"/>
          </p15:clr>
        </p15:guide>
        <p15:guide id="5" pos="27242">
          <p15:clr>
            <a:srgbClr val="A4A3A4"/>
          </p15:clr>
        </p15:guide>
        <p15:guide id="6" pos="7344">
          <p15:clr>
            <a:srgbClr val="A4A3A4"/>
          </p15:clr>
        </p15:guide>
        <p15:guide id="7" pos="13672">
          <p15:clr>
            <a:srgbClr val="A4A3A4"/>
          </p15:clr>
        </p15:guide>
        <p15:guide id="8" pos="14155">
          <p15:clr>
            <a:srgbClr val="A4A3A4"/>
          </p15:clr>
        </p15:guide>
        <p15:guide id="9" pos="20453">
          <p15:clr>
            <a:srgbClr val="A4A3A4"/>
          </p15:clr>
        </p15:guide>
        <p15:guide id="10" pos="20968">
          <p15:clr>
            <a:srgbClr val="A4A3A4"/>
          </p15:clr>
        </p15:guide>
        <p15:guide id="11" pos="8002">
          <p15:clr>
            <a:srgbClr val="000000"/>
          </p15:clr>
        </p15:guide>
        <p15:guide id="12" pos="534">
          <p15:clr>
            <a:srgbClr val="000000"/>
          </p15:clr>
        </p15:guide>
        <p15:guide id="13" pos="31782">
          <p15:clr>
            <a:srgbClr val="000000"/>
          </p15:clr>
        </p15:guide>
        <p15:guide id="14" pos="8568">
          <p15:clr>
            <a:srgbClr val="000000"/>
          </p15:clr>
        </p15:guide>
        <p15:guide id="15" pos="15950">
          <p15:clr>
            <a:srgbClr val="000000"/>
          </p15:clr>
        </p15:guide>
        <p15:guide id="16" pos="16514">
          <p15:clr>
            <a:srgbClr val="000000"/>
          </p15:clr>
        </p15:guide>
        <p15:guide id="17" pos="23862">
          <p15:clr>
            <a:srgbClr val="000000"/>
          </p15:clr>
        </p15:guide>
        <p15:guide id="18" pos="24462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49">
          <p15:clr>
            <a:srgbClr val="000000"/>
          </p15:clr>
        </p15:guide>
        <p15:guide id="4" pos="2229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wMEULymJ1hqifAOxcW5afzqy8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D6A238-49A3-45E1-BEFC-B98395B45FEE}">
  <a:tblStyle styleId="{5DD6A238-49A3-45E1-BEFC-B98395B45F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6"/>
  </p:normalViewPr>
  <p:slideViewPr>
    <p:cSldViewPr snapToGrid="0">
      <p:cViewPr varScale="1">
        <p:scale>
          <a:sx n="21" d="100"/>
          <a:sy n="21" d="100"/>
        </p:scale>
        <p:origin x="280" y="208"/>
      </p:cViewPr>
      <p:guideLst>
        <p:guide orient="horz" pos="838"/>
        <p:guide orient="horz" pos="20240"/>
        <p:guide pos="6859"/>
        <p:guide pos="458"/>
        <p:guide pos="27242"/>
        <p:guide pos="7344"/>
        <p:guide pos="13672"/>
        <p:guide pos="14155"/>
        <p:guide pos="20453"/>
        <p:guide pos="20968"/>
        <p:guide pos="8002"/>
        <p:guide pos="534"/>
        <p:guide pos="31782"/>
        <p:guide pos="8568"/>
        <p:guide pos="15950"/>
        <p:guide pos="16514"/>
        <p:guide pos="23862"/>
        <p:guide pos="244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705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L="457200" marR="0" lvl="0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00" cy="4213500"/>
          </a:xfrm>
          <a:prstGeom prst="rect">
            <a:avLst/>
          </a:prstGeom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lvl="0" indent="0" algn="l" rtl="0">
              <a:spcBef>
                <a:spcPts val="69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40480" y="10226681"/>
            <a:ext cx="43525440" cy="705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7680960" y="18653131"/>
            <a:ext cx="35844481" cy="841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4" name="Google Shape;1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12820650" cy="584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 rot="5400000">
            <a:off x="14739939" y="-4499291"/>
            <a:ext cx="21726524" cy="4608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 rot="5400000">
            <a:off x="28840750" y="9601517"/>
            <a:ext cx="28089223" cy="1152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 rot="5400000">
            <a:off x="5655627" y="-1777683"/>
            <a:ext cx="28089223" cy="3427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46085761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4044951" y="21151852"/>
            <a:ext cx="43525440" cy="65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4044951" y="13950950"/>
            <a:ext cx="4352544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25745441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2560321" y="7369176"/>
            <a:ext cx="22625050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2560321" y="10439405"/>
            <a:ext cx="22625050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3"/>
          </p:nvPr>
        </p:nvSpPr>
        <p:spPr>
          <a:xfrm>
            <a:off x="26012141" y="7369176"/>
            <a:ext cx="22633942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4"/>
          </p:nvPr>
        </p:nvSpPr>
        <p:spPr>
          <a:xfrm>
            <a:off x="26012141" y="10439405"/>
            <a:ext cx="22633942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2560321" y="1311281"/>
            <a:ext cx="16846551" cy="5578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20020281" y="1311281"/>
            <a:ext cx="28625799" cy="2809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22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–"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•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2560321" y="6889750"/>
            <a:ext cx="16846551" cy="225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10036809" y="23044152"/>
            <a:ext cx="30723839" cy="2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>
            <a:spLocks noGrp="1"/>
          </p:cNvSpPr>
          <p:nvPr>
            <p:ph type="pic" idx="2"/>
          </p:nvPr>
        </p:nvSpPr>
        <p:spPr>
          <a:xfrm>
            <a:off x="10036809" y="2940050"/>
            <a:ext cx="30723839" cy="1975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r" rtl="0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10036809" y="25761952"/>
            <a:ext cx="30723839" cy="3863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/>
        </p:nvSpPr>
        <p:spPr>
          <a:xfrm>
            <a:off x="38831522" y="32032575"/>
            <a:ext cx="1160145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1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Poster produced by Faculty &amp; Curriculum Support (FACS), Georgetown University Medical Center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 b="1" i="1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/>
        </p:nvSpPr>
        <p:spPr>
          <a:xfrm>
            <a:off x="475303" y="5657851"/>
            <a:ext cx="14234456" cy="267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chemeClr val="dk1"/>
                </a:solidFill>
              </a:rPr>
              <a:t>Background</a:t>
            </a:r>
            <a:endParaRPr dirty="0">
              <a:solidFill>
                <a:schemeClr val="dk1"/>
              </a:solidFill>
            </a:endParaRPr>
          </a:p>
          <a:p>
            <a:pPr algn="l" rtl="0" fontAlgn="base"/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Prevalence rates of Benzodiazepines and Sedative hypnotics​</a:t>
            </a:r>
            <a:endParaRPr lang="en-US" sz="4800" b="0" i="0" u="none" strike="noStrike" dirty="0">
              <a:solidFill>
                <a:srgbClr val="000000"/>
              </a:solidFill>
              <a:effectLst/>
              <a:latin typeface="Segoe U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32% of adults &gt;65years old are prescribed Benzodiazepines​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59% of adults &gt;65years old with psychiatric disorders are prescribed Benzodiazepines​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25% of newly prescribed Benzodiazepines are continued 90days after discharge from the hospital​</a:t>
            </a:r>
          </a:p>
          <a:p>
            <a:pPr algn="l" rtl="0" fontAlgn="base"/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Routine prescribing of Benzodiazepine and sedative hypnotics in older adults as first line for sleep has  contributed to:​</a:t>
            </a:r>
            <a:endParaRPr lang="en-US" sz="4800" b="0" i="0" u="none" strike="noStrike" dirty="0">
              <a:solidFill>
                <a:srgbClr val="000000"/>
              </a:solidFill>
              <a:effectLst/>
              <a:latin typeface="Segoe U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Prolonged hospital stay​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Increased fall rates​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Increased  development of delirium​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Increased use of patient safety sitters</a:t>
            </a: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>
                <a:solidFill>
                  <a:schemeClr val="dk1"/>
                </a:solidFill>
              </a:rPr>
              <a:t>Objectives</a:t>
            </a:r>
            <a:r>
              <a:rPr lang="en-US" sz="4800" b="1" i="0" u="none" strike="noStrike" cap="none">
                <a:solidFill>
                  <a:schemeClr val="dk1"/>
                </a:solidFill>
              </a:rPr>
              <a:t> </a:t>
            </a:r>
            <a:endParaRPr lang="en-US" sz="2400" b="1" i="0" u="none" strike="noStrike" cap="none" dirty="0">
              <a:solidFill>
                <a:schemeClr val="dk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Decrease prescribing of Benzodiazepines and sedative hypnotics by 5% </a:t>
            </a:r>
            <a:r>
              <a:rPr lang="en-US" sz="4800" dirty="0">
                <a:latin typeface="Arial" panose="020B0604020202020204" pitchFamily="34" charset="0"/>
              </a:rPr>
              <a:t>within​ 90days of project initiation​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4800" dirty="0">
                <a:latin typeface="Arial" panose="020B0604020202020204" pitchFamily="34" charset="0"/>
              </a:rPr>
              <a:t>Increase the prescribing of Melatonin as the first line for sleep</a:t>
            </a:r>
            <a:endParaRPr lang="en-US" sz="4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chemeClr val="dk1"/>
                </a:solidFill>
              </a:rPr>
              <a:t>Methods</a:t>
            </a:r>
            <a:endParaRPr dirty="0">
              <a:solidFill>
                <a:schemeClr val="dk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Quality improvement Project​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 and post test survey design​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Retrospective comparison of  Benzodiazepines and Sedative hypnotics prescribing patterns​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Retrospective comparison of Melatonin prescribing pattern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s​</a:t>
            </a:r>
          </a:p>
          <a:p>
            <a:pPr algn="l" rtl="0" fontAlgn="base"/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4000" b="0" i="0" u="none" strike="noStrike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420624">
              <a:lnSpc>
                <a:spcPct val="125000"/>
              </a:lnSpc>
              <a:buClr>
                <a:schemeClr val="dk1"/>
              </a:buClr>
              <a:buSzPts val="3200"/>
            </a:pPr>
            <a:r>
              <a:rPr lang="en-US" sz="2800" b="1" dirty="0">
                <a:solidFill>
                  <a:schemeClr val="dk1"/>
                </a:solidFill>
              </a:rPr>
              <a:t>References or </a:t>
            </a:r>
            <a:r>
              <a:rPr lang="en-US" sz="2800" b="1" dirty="0" err="1">
                <a:solidFill>
                  <a:schemeClr val="dk1"/>
                </a:solidFill>
              </a:rPr>
              <a:t>Qr</a:t>
            </a:r>
            <a:r>
              <a:rPr lang="en-US" sz="2800" b="1" dirty="0">
                <a:solidFill>
                  <a:schemeClr val="dk1"/>
                </a:solidFill>
              </a:rPr>
              <a:t> Code</a:t>
            </a:r>
            <a:endParaRPr lang="en-US" sz="2800" dirty="0">
              <a:solidFill>
                <a:schemeClr val="dk1"/>
              </a:solidFill>
            </a:endParaRPr>
          </a:p>
          <a:p>
            <a:pPr algn="l" rtl="0" fontAlgn="base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Aama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T.,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Brymer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C.,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Gutmanis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I.,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Woolmore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-Goodwin, S. M.,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Esbaugh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J., Dasgupta, ​</a:t>
            </a:r>
            <a:endParaRPr lang="en-US" sz="2800" b="0" i="0" u="none" strike="noStrike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M. Melatonin decreases delirium in elderly patients: A randomized, placebo-controlled ​</a:t>
            </a:r>
            <a:endParaRPr lang="en-US" sz="2800" b="0" i="0" u="none" strike="noStrike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trial. Int J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Geriatr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Psychiatry (2011) 26(7):687–94.10.1002/gps.258​</a:t>
            </a:r>
            <a:endParaRPr lang="en-US" sz="2800" b="0" i="0" u="none" strike="noStrike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Najjar, M.,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Sulaiman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S. A.,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Aljeraisy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M., &amp; </a:t>
            </a:r>
            <a:r>
              <a:rPr lang="en-US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Balubaid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H. (2018). The impact of a combined intervention program: An 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educational and clinical pharmacist’s intervention to improve prescribing pattern in hospitalized geriatric patients at King </a:t>
            </a:r>
            <a:r>
              <a:rPr lang="en-US" sz="4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Abdulaziz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Medical City in Riyadh, Saudi Arabia. </a:t>
            </a:r>
            <a:r>
              <a:rPr lang="en-US" sz="40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Therapeutics and Clinical Risk Management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US" sz="40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557–564. </a:t>
            </a:r>
            <a:r>
              <a:rPr lang="en-US" sz="4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doi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10.2147/tcrm.s157469 ​</a:t>
            </a:r>
            <a:endParaRPr lang="en-US" sz="4000" b="0" i="0" u="none" strike="noStrike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9389826" y="549100"/>
            <a:ext cx="39897900" cy="270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dirty="0">
                <a:solidFill>
                  <a:schemeClr val="dk1"/>
                </a:solidFill>
              </a:rPr>
              <a:t>Decreasing the use</a:t>
            </a:r>
            <a:r>
              <a:rPr lang="en-US" sz="8800" b="1" i="0" u="none" strike="noStrike" cap="none" dirty="0">
                <a:solidFill>
                  <a:schemeClr val="dk1"/>
                </a:solidFill>
              </a:rPr>
              <a:t> of Benzodiazepines and Sedative Hypnotics in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1" i="0" u="none" strike="noStrike" cap="none" dirty="0">
                <a:solidFill>
                  <a:schemeClr val="dk1"/>
                </a:solidFill>
              </a:rPr>
              <a:t> post operative older adults</a:t>
            </a:r>
            <a:endParaRPr sz="8800" dirty="0">
              <a:solidFill>
                <a:schemeClr val="dk1"/>
              </a:solidFill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1706882" y="25539702"/>
            <a:ext cx="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26216613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30223038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34229466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35233505" y="5630779"/>
            <a:ext cx="15217317" cy="26278500"/>
          </a:xfrm>
          <a:prstGeom prst="rect">
            <a:avLst/>
          </a:prstGeom>
          <a:noFill/>
          <a:ln>
            <a:noFill/>
          </a:ln>
          <a:effectLst>
            <a:outerShdw dist="38100" dir="8100000" sx="50000" sy="50000" algn="tr" rotWithShape="0">
              <a:srgbClr val="D1D1F0">
                <a:alpha val="3961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438134">
              <a:lnSpc>
                <a:spcPct val="125000"/>
              </a:lnSpc>
              <a:buClr>
                <a:schemeClr val="dk1"/>
              </a:buClr>
              <a:buSzPts val="3200"/>
            </a:pPr>
            <a:r>
              <a:rPr lang="en-US" sz="6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Results</a:t>
            </a:r>
            <a:endParaRPr lang="en-US" sz="4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38134">
              <a:lnSpc>
                <a:spcPct val="125000"/>
              </a:lnSpc>
              <a:spcBef>
                <a:spcPts val="320"/>
              </a:spcBef>
              <a:buClr>
                <a:schemeClr val="dk1"/>
              </a:buClr>
              <a:buSzPts val="3200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</a:t>
            </a:r>
            <a:r>
              <a:rPr lang="en-US" sz="40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 </a:t>
            </a: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chemeClr val="dk1"/>
                </a:solidFill>
              </a:rPr>
              <a:t>Implications</a:t>
            </a:r>
            <a:endParaRPr lang="en-US" b="1" dirty="0">
              <a:solidFill>
                <a:schemeClr val="dk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Educational intervention can be effective in changing prescribing  practices amongst providers​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Similar approach could effectively change prescribers’ behavior over a period​</a:t>
            </a:r>
            <a:r>
              <a:rPr lang="en-US" sz="4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practice. (</a:t>
            </a:r>
          </a:p>
          <a:p>
            <a:pPr algn="l" rtl="0" fontAlgn="base"/>
            <a:endParaRPr lang="en-US" sz="3200" b="1" dirty="0">
              <a:solidFill>
                <a:schemeClr val="dk1"/>
              </a:solidFill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26172159" y="12192000"/>
            <a:ext cx="39117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090042" y="5139559"/>
            <a:ext cx="60540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15941337" y="5657851"/>
            <a:ext cx="17661689" cy="263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20624">
              <a:lnSpc>
                <a:spcPct val="125000"/>
              </a:lnSpc>
              <a:buClr>
                <a:schemeClr val="dk1"/>
              </a:buClr>
              <a:buSzPts val="3200"/>
            </a:pPr>
            <a:r>
              <a:rPr lang="en-US" sz="6600" b="1" dirty="0">
                <a:solidFill>
                  <a:schemeClr val="dk1"/>
                </a:solidFill>
              </a:rPr>
              <a:t>Intervention</a:t>
            </a:r>
            <a:endParaRPr lang="en-US" sz="6600" dirty="0">
              <a:solidFill>
                <a:schemeClr val="dk1"/>
              </a:solidFill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Educational in-services for advanced practice providers, residents and nursing staff with focus on a)the adverse effects of benzodiazepine use amongst older adults b) Choosing </a:t>
            </a:r>
            <a:r>
              <a:rPr lang="en-US" sz="4800" dirty="0">
                <a:latin typeface="Arial" panose="020B0604020202020204" pitchFamily="34" charset="0"/>
              </a:rPr>
              <a:t>w</a:t>
            </a: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isely guidelines c) use of melatonin as a first line medication for sleep d) non pharmacologic measures of sleep promotion. 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Continuous transparent prescribing monitoring of providers, coupled with further education for specific providers as deemed necessary.​</a:t>
            </a:r>
            <a:endParaRPr lang="en-US" sz="4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sz="8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8000" dirty="0">
              <a:latin typeface="Segoe UI" panose="020B0502040204020203" pitchFamily="34" charset="0"/>
            </a:endParaRPr>
          </a:p>
          <a:p>
            <a:pPr algn="l" rtl="0" fontAlgn="base"/>
            <a:r>
              <a:rPr lang="en-US" sz="6500" b="1" dirty="0">
                <a:solidFill>
                  <a:schemeClr val="dk1"/>
                </a:solidFill>
              </a:rPr>
              <a:t>Measures &amp;Analysis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Total # of patients prescribed Benzodiazepines and Sedative hypnotics monthly in the pre vs  post implementation phase​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Total # of patients prescribed Melatonin in the pre vs post implementation phase​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Rate of delirium on the unit measured by # of patient safety sitter hours utilized​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4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sz="6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Data Analysis</a:t>
            </a:r>
            <a:r>
              <a:rPr lang="en-US" sz="6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Descriptive analysis and statistical analysis of the two data sets to monitor the impact of the intervention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4800" dirty="0">
              <a:latin typeface="Arial" panose="020B0604020202020204" pitchFamily="34" charset="0"/>
            </a:endParaRPr>
          </a:p>
          <a:p>
            <a:pPr algn="l" rtl="0" fontAlgn="base"/>
            <a:r>
              <a:rPr lang="en-US" sz="6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Results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33% decreasing in prescribing of Benzodiazepine/sedative hypnotics​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12% increase in prescribing of Melatonin​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28% decrease in the use of patient safety sitter​</a:t>
            </a:r>
          </a:p>
          <a:p>
            <a:pPr algn="l" rtl="0" fontAlgn="base"/>
            <a:endParaRPr lang="en-US" sz="66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sz="8800" b="1" dirty="0">
                <a:solidFill>
                  <a:schemeClr val="dk1"/>
                </a:solidFill>
              </a:rPr>
              <a:t>Next steps</a:t>
            </a:r>
            <a:endParaRPr lang="en-US" sz="4000" b="1" dirty="0">
              <a:solidFill>
                <a:schemeClr val="dk1"/>
              </a:solidFill>
            </a:endParaRPr>
          </a:p>
          <a:p>
            <a:pPr algn="l" rtl="0" fontAlgn="base"/>
            <a:r>
              <a:rPr lang="en-US" sz="4800" dirty="0">
                <a:latin typeface="Arial" panose="020B0604020202020204" pitchFamily="34" charset="0"/>
              </a:rPr>
              <a:t>R</a:t>
            </a:r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eplication of this project on a different unit for a prolonged period with the initiation of a revised order-set that would replace benzodiazepine with melatonin using an electronic order set</a:t>
            </a:r>
            <a:endParaRPr lang="en-US" sz="48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4709759" y="3301980"/>
            <a:ext cx="268365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Amaka Opute DNP, APRN, ACNP-BC</a:t>
            </a:r>
            <a:endParaRPr sz="5400" dirty="0">
              <a:solidFill>
                <a:schemeClr val="dk1"/>
              </a:solidFill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2770203" y="4216393"/>
            <a:ext cx="302496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chemeClr val="dk1"/>
                </a:solidFill>
              </a:rPr>
              <a:t>UTSW Medical Center Dallas</a:t>
            </a:r>
            <a:r>
              <a:rPr lang="en-US" sz="5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5400" b="1" dirty="0">
                <a:solidFill>
                  <a:schemeClr val="dk1"/>
                </a:solidFill>
              </a:rPr>
              <a:t>DNPs of Color</a:t>
            </a:r>
            <a:endParaRPr sz="5400" dirty="0">
              <a:solidFill>
                <a:schemeClr val="dk1"/>
              </a:solidFill>
            </a:endParaRPr>
          </a:p>
        </p:txBody>
      </p:sp>
      <p:sp>
        <p:nvSpPr>
          <p:cNvPr id="70" name="Google Shape;70;p1"/>
          <p:cNvSpPr txBox="1"/>
          <p:nvPr/>
        </p:nvSpPr>
        <p:spPr>
          <a:xfrm flipH="1">
            <a:off x="35057272" y="26121279"/>
            <a:ext cx="15393549" cy="5516854"/>
          </a:xfrm>
          <a:prstGeom prst="rect">
            <a:avLst/>
          </a:prstGeom>
          <a:solidFill>
            <a:srgbClr val="FCD900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Conclusion</a:t>
            </a: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Provider education and nursing education, coupled with transparent monitoring of prescribing practices, decreased the prescription of benzodiazepines and sedative-hypnotics.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0" y="32420350"/>
            <a:ext cx="51206400" cy="658800"/>
          </a:xfrm>
          <a:prstGeom prst="rect">
            <a:avLst/>
          </a:prstGeom>
          <a:solidFill>
            <a:srgbClr val="351C7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51C75"/>
              </a:solidFill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3">
            <a:alphaModFix/>
          </a:blip>
          <a:srcRect t="10650" r="15739"/>
          <a:stretch/>
        </p:blipFill>
        <p:spPr>
          <a:xfrm>
            <a:off x="727075" y="258433"/>
            <a:ext cx="10836700" cy="537234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B8CD964F-00C6-023B-6030-E415C19FF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9918" y="16361460"/>
            <a:ext cx="163975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-webkit-standard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01FB76F0-184F-848B-1F19-D7D484CD0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29466" y="6915633"/>
            <a:ext cx="16397586" cy="6049270"/>
          </a:xfrm>
          <a:prstGeom prst="rect">
            <a:avLst/>
          </a:prstGeom>
        </p:spPr>
      </p:pic>
      <p:pic>
        <p:nvPicPr>
          <p:cNvPr id="8" name="Picture 7" descr="Chart, bar chart&#10;&#10;Description automatically generated">
            <a:extLst>
              <a:ext uri="{FF2B5EF4-FFF2-40B4-BE49-F238E27FC236}">
                <a16:creationId xmlns:a16="http://schemas.microsoft.com/office/drawing/2014/main" id="{0DCC9B69-6418-37A2-C1D2-CA3662960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64759" y="13517420"/>
            <a:ext cx="13740186" cy="66860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</Words>
  <Application>Microsoft Macintosh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-webkit-standard</vt:lpstr>
      <vt:lpstr>Arial</vt:lpstr>
      <vt:lpstr>Calibri</vt:lpstr>
      <vt:lpstr>Segoe UI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klemmd</dc:creator>
  <cp:lastModifiedBy>Amaka Opute</cp:lastModifiedBy>
  <cp:revision>1</cp:revision>
  <dcterms:created xsi:type="dcterms:W3CDTF">2005-02-02T16:58:07Z</dcterms:created>
  <dcterms:modified xsi:type="dcterms:W3CDTF">2022-09-26T04:11:15Z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0x010100E9AAB503E7B62A479BA7F955EEA0A246</vt:lpwstr>
  </property>
</Properties>
</file>