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51206400" cy="32918400"/>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1435" userDrawn="1">
          <p15:clr>
            <a:srgbClr val="A4A3A4"/>
          </p15:clr>
        </p15:guide>
        <p15:guide id="2" orient="horz" pos="103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49">
          <p15:clr>
            <a:srgbClr val="000000"/>
          </p15:clr>
        </p15:guide>
        <p15:guide id="4" pos="2229">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wMEULymJ1hqifAOxcW5afzqy8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351C75"/>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D6A238-49A3-45E1-BEFC-B98395B45FEE}">
  <a:tblStyle styleId="{5DD6A238-49A3-45E1-BEFC-B98395B45FE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3" d="100"/>
          <a:sy n="13" d="100"/>
        </p:scale>
        <p:origin x="1164" y="108"/>
      </p:cViewPr>
      <p:guideLst>
        <p:guide pos="21435"/>
        <p:guide orient="horz" pos="1036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microsoft.com/office/2016/11/relationships/changesInfo" Target="changesInfos/changesInfo1.xml"/><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Timo" userId="0cf0d03dadd1a2f6" providerId="LiveId" clId="{83CFE281-D7BD-4BBC-BCE8-C650F89E072E}"/>
    <pc:docChg chg="modSld">
      <pc:chgData name="Tim Timo" userId="0cf0d03dadd1a2f6" providerId="LiveId" clId="{83CFE281-D7BD-4BBC-BCE8-C650F89E072E}" dt="2022-09-29T03:16:58.435" v="37" actId="20577"/>
      <pc:docMkLst>
        <pc:docMk/>
      </pc:docMkLst>
      <pc:sldChg chg="modSp mod">
        <pc:chgData name="Tim Timo" userId="0cf0d03dadd1a2f6" providerId="LiveId" clId="{83CFE281-D7BD-4BBC-BCE8-C650F89E072E}" dt="2022-09-29T03:16:58.435" v="37" actId="20577"/>
        <pc:sldMkLst>
          <pc:docMk/>
          <pc:sldMk cId="0" sldId="256"/>
        </pc:sldMkLst>
        <pc:spChg chg="mod">
          <ac:chgData name="Tim Timo" userId="0cf0d03dadd1a2f6" providerId="LiveId" clId="{83CFE281-D7BD-4BBC-BCE8-C650F89E072E}" dt="2022-09-29T03:16:58.435" v="37" actId="20577"/>
          <ac:spMkLst>
            <pc:docMk/>
            <pc:sldMk cId="0" sldId="256"/>
            <ac:spMk id="309" creationId="{94EF6740-B4DE-4F11-AB85-DCD23A90E95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95000"/>
                  <a:lumOff val="5000"/>
                </a:schemeClr>
              </a:solidFill>
              <a:latin typeface="Roboto Black" panose="02000000000000000000" pitchFamily="2" charset="0"/>
              <a:ea typeface="Roboto Black" panose="02000000000000000000" pitchFamily="2" charset="0"/>
              <a:cs typeface="+mn-cs"/>
            </a:defRPr>
          </a:pPr>
          <a:endParaRPr lang="en-US"/>
        </a:p>
      </c:txPr>
    </c:title>
    <c:autoTitleDeleted val="0"/>
    <c:plotArea>
      <c:layout/>
      <c:barChart>
        <c:barDir val="col"/>
        <c:grouping val="clustered"/>
        <c:varyColors val="0"/>
        <c:ser>
          <c:idx val="0"/>
          <c:order val="0"/>
          <c:tx>
            <c:strRef>
              <c:f>Sheet1!$B$1</c:f>
              <c:strCache>
                <c:ptCount val="1"/>
                <c:pt idx="0">
                  <c:v>Housing Status</c:v>
                </c:pt>
              </c:strCache>
            </c:strRef>
          </c:tx>
          <c:spPr>
            <a:solidFill>
              <a:srgbClr val="351C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1">
                  <c:v>I do not Have Housing</c:v>
                </c:pt>
                <c:pt idx="2">
                  <c:v>I Have Housing</c:v>
                </c:pt>
              </c:strCache>
            </c:strRef>
          </c:cat>
          <c:val>
            <c:numRef>
              <c:f>Sheet1!$B$2:$B$4</c:f>
              <c:numCache>
                <c:formatCode>0.00%</c:formatCode>
                <c:ptCount val="3"/>
                <c:pt idx="0">
                  <c:v>1.41E-2</c:v>
                </c:pt>
                <c:pt idx="1">
                  <c:v>0.28170000000000001</c:v>
                </c:pt>
                <c:pt idx="2">
                  <c:v>0.70420000000000005</c:v>
                </c:pt>
              </c:numCache>
            </c:numRef>
          </c:val>
          <c:extLst>
            <c:ext xmlns:c16="http://schemas.microsoft.com/office/drawing/2014/chart" uri="{C3380CC4-5D6E-409C-BE32-E72D297353CC}">
              <c16:uniqueId val="{00000000-35CE-47ED-8FFD-BF11A8BBC068}"/>
            </c:ext>
          </c:extLst>
        </c:ser>
        <c:dLbls>
          <c:dLblPos val="outEnd"/>
          <c:showLegendKey val="0"/>
          <c:showVal val="1"/>
          <c:showCatName val="0"/>
          <c:showSerName val="0"/>
          <c:showPercent val="0"/>
          <c:showBubbleSize val="0"/>
        </c:dLbls>
        <c:gapWidth val="219"/>
        <c:overlap val="-27"/>
        <c:axId val="1241131648"/>
        <c:axId val="1241112096"/>
      </c:barChart>
      <c:catAx>
        <c:axId val="124113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95000"/>
                    <a:lumOff val="5000"/>
                  </a:schemeClr>
                </a:solidFill>
                <a:latin typeface="+mn-lt"/>
                <a:ea typeface="+mn-ea"/>
                <a:cs typeface="+mn-cs"/>
              </a:defRPr>
            </a:pPr>
            <a:endParaRPr lang="en-US"/>
          </a:p>
        </c:txPr>
        <c:crossAx val="1241112096"/>
        <c:crosses val="autoZero"/>
        <c:auto val="1"/>
        <c:lblAlgn val="ctr"/>
        <c:lblOffset val="100"/>
        <c:noMultiLvlLbl val="0"/>
      </c:catAx>
      <c:valAx>
        <c:axId val="124111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95000"/>
                    <a:lumOff val="5000"/>
                  </a:schemeClr>
                </a:solidFill>
                <a:latin typeface="+mn-lt"/>
                <a:ea typeface="+mn-ea"/>
                <a:cs typeface="+mn-cs"/>
              </a:defRPr>
            </a:pPr>
            <a:endParaRPr lang="en-US"/>
          </a:p>
        </c:txPr>
        <c:crossAx val="124113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Roboto Black" panose="02000000000000000000" pitchFamily="2" charset="0"/>
              <a:ea typeface="Roboto Black" panose="02000000000000000000" pitchFamily="2" charset="0"/>
              <a:cs typeface="+mn-cs"/>
            </a:defRPr>
          </a:pPr>
          <a:endParaRPr lang="en-US"/>
        </a:p>
      </c:txPr>
    </c:title>
    <c:autoTitleDeleted val="0"/>
    <c:plotArea>
      <c:layout/>
      <c:barChart>
        <c:barDir val="col"/>
        <c:grouping val="clustered"/>
        <c:varyColors val="0"/>
        <c:ser>
          <c:idx val="0"/>
          <c:order val="0"/>
          <c:tx>
            <c:strRef>
              <c:f>Sheet1!$B$1</c:f>
              <c:strCache>
                <c:ptCount val="1"/>
                <c:pt idx="0">
                  <c:v>Employment Status</c:v>
                </c:pt>
              </c:strCache>
            </c:strRef>
          </c:tx>
          <c:spPr>
            <a:solidFill>
              <a:srgbClr val="351C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1">
                  <c:v>Full-time Work</c:v>
                </c:pt>
                <c:pt idx="2">
                  <c:v>Otherwise unemployed but not seeking work</c:v>
                </c:pt>
                <c:pt idx="3">
                  <c:v>Part-time Work</c:v>
                </c:pt>
                <c:pt idx="4">
                  <c:v>Unemployed or seeking work</c:v>
                </c:pt>
              </c:strCache>
            </c:strRef>
          </c:cat>
          <c:val>
            <c:numRef>
              <c:f>Sheet1!$B$2:$B$6</c:f>
              <c:numCache>
                <c:formatCode>0.00%</c:formatCode>
                <c:ptCount val="5"/>
                <c:pt idx="0">
                  <c:v>1.41E-2</c:v>
                </c:pt>
                <c:pt idx="1">
                  <c:v>0.28170000000000001</c:v>
                </c:pt>
                <c:pt idx="2">
                  <c:v>0.70420000000000005</c:v>
                </c:pt>
                <c:pt idx="3">
                  <c:v>0.22539999999999999</c:v>
                </c:pt>
                <c:pt idx="4">
                  <c:v>0.19719999999999999</c:v>
                </c:pt>
              </c:numCache>
            </c:numRef>
          </c:val>
          <c:extLst>
            <c:ext xmlns:c16="http://schemas.microsoft.com/office/drawing/2014/chart" uri="{C3380CC4-5D6E-409C-BE32-E72D297353CC}">
              <c16:uniqueId val="{00000000-4A9C-4FA9-957D-8969B9DB22A4}"/>
            </c:ext>
          </c:extLst>
        </c:ser>
        <c:dLbls>
          <c:dLblPos val="outEnd"/>
          <c:showLegendKey val="0"/>
          <c:showVal val="1"/>
          <c:showCatName val="0"/>
          <c:showSerName val="0"/>
          <c:showPercent val="0"/>
          <c:showBubbleSize val="0"/>
        </c:dLbls>
        <c:gapWidth val="166"/>
        <c:overlap val="-27"/>
        <c:axId val="1241131648"/>
        <c:axId val="1241112096"/>
      </c:barChart>
      <c:catAx>
        <c:axId val="1241131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95000"/>
                    <a:lumOff val="5000"/>
                  </a:schemeClr>
                </a:solidFill>
                <a:latin typeface="+mn-lt"/>
                <a:ea typeface="+mn-ea"/>
                <a:cs typeface="+mn-cs"/>
              </a:defRPr>
            </a:pPr>
            <a:endParaRPr lang="en-US"/>
          </a:p>
        </c:txPr>
        <c:crossAx val="1241112096"/>
        <c:crosses val="autoZero"/>
        <c:auto val="1"/>
        <c:lblAlgn val="ctr"/>
        <c:lblOffset val="100"/>
        <c:noMultiLvlLbl val="0"/>
      </c:catAx>
      <c:valAx>
        <c:axId val="124111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95000"/>
                    <a:lumOff val="5000"/>
                  </a:schemeClr>
                </a:solidFill>
                <a:latin typeface="+mn-lt"/>
                <a:ea typeface="+mn-ea"/>
                <a:cs typeface="+mn-cs"/>
              </a:defRPr>
            </a:pPr>
            <a:endParaRPr lang="en-US"/>
          </a:p>
        </c:txPr>
        <c:crossAx val="124113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475421568033036"/>
          <c:y val="9.056140943027128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Roboto Black" panose="02000000000000000000" pitchFamily="2" charset="0"/>
              <a:ea typeface="Roboto Black" panose="02000000000000000000" pitchFamily="2" charset="0"/>
              <a:cs typeface="+mn-cs"/>
            </a:defRPr>
          </a:pPr>
          <a:endParaRPr lang="en-US"/>
        </a:p>
      </c:txPr>
    </c:title>
    <c:autoTitleDeleted val="0"/>
    <c:plotArea>
      <c:layout>
        <c:manualLayout>
          <c:layoutTarget val="inner"/>
          <c:xMode val="edge"/>
          <c:yMode val="edge"/>
          <c:x val="6.3781825993578969E-2"/>
          <c:y val="0.17848584175760443"/>
          <c:w val="0.92388343875610823"/>
          <c:h val="0.61385637103080748"/>
        </c:manualLayout>
      </c:layout>
      <c:barChart>
        <c:barDir val="col"/>
        <c:grouping val="clustered"/>
        <c:varyColors val="0"/>
        <c:ser>
          <c:idx val="0"/>
          <c:order val="0"/>
          <c:tx>
            <c:strRef>
              <c:f>Sheet1!$B$1</c:f>
              <c:strCache>
                <c:ptCount val="1"/>
                <c:pt idx="0">
                  <c:v>Insurance</c:v>
                </c:pt>
              </c:strCache>
            </c:strRef>
          </c:tx>
          <c:spPr>
            <a:solidFill>
              <a:srgbClr val="351C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CHP Medicaid</c:v>
                </c:pt>
                <c:pt idx="1">
                  <c:v>Medicaid</c:v>
                </c:pt>
                <c:pt idx="2">
                  <c:v>Medicaid &amp; Medicare</c:v>
                </c:pt>
                <c:pt idx="3">
                  <c:v>None/Unisured</c:v>
                </c:pt>
                <c:pt idx="4">
                  <c:v>Other Public Insurance (CHIP)</c:v>
                </c:pt>
                <c:pt idx="5">
                  <c:v>Other Public Insurance (Non-CHIP)</c:v>
                </c:pt>
                <c:pt idx="6">
                  <c:v>Private Insurance</c:v>
                </c:pt>
              </c:strCache>
            </c:strRef>
          </c:cat>
          <c:val>
            <c:numRef>
              <c:f>Sheet1!$B$2:$B$8</c:f>
              <c:numCache>
                <c:formatCode>0.00%</c:formatCode>
                <c:ptCount val="7"/>
                <c:pt idx="0">
                  <c:v>1.41E-2</c:v>
                </c:pt>
                <c:pt idx="1">
                  <c:v>0.36620000000000003</c:v>
                </c:pt>
                <c:pt idx="2">
                  <c:v>0.70399999999999996</c:v>
                </c:pt>
                <c:pt idx="3">
                  <c:v>0.14080000000000001</c:v>
                </c:pt>
                <c:pt idx="4">
                  <c:v>1.41E-2</c:v>
                </c:pt>
                <c:pt idx="5">
                  <c:v>2.8299999999999999E-2</c:v>
                </c:pt>
                <c:pt idx="6">
                  <c:v>0.1268</c:v>
                </c:pt>
              </c:numCache>
            </c:numRef>
          </c:val>
          <c:extLst>
            <c:ext xmlns:c16="http://schemas.microsoft.com/office/drawing/2014/chart" uri="{C3380CC4-5D6E-409C-BE32-E72D297353CC}">
              <c16:uniqueId val="{00000000-4184-446F-9B12-2074F64C9C0D}"/>
            </c:ext>
          </c:extLst>
        </c:ser>
        <c:dLbls>
          <c:dLblPos val="outEnd"/>
          <c:showLegendKey val="0"/>
          <c:showVal val="1"/>
          <c:showCatName val="0"/>
          <c:showSerName val="0"/>
          <c:showPercent val="0"/>
          <c:showBubbleSize val="0"/>
        </c:dLbls>
        <c:gapWidth val="104"/>
        <c:overlap val="-27"/>
        <c:axId val="1241131648"/>
        <c:axId val="1241112096"/>
      </c:barChart>
      <c:catAx>
        <c:axId val="1241131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95000"/>
                    <a:lumOff val="5000"/>
                  </a:schemeClr>
                </a:solidFill>
                <a:latin typeface="+mn-lt"/>
                <a:ea typeface="+mn-ea"/>
                <a:cs typeface="+mn-cs"/>
              </a:defRPr>
            </a:pPr>
            <a:endParaRPr lang="en-US"/>
          </a:p>
        </c:txPr>
        <c:crossAx val="1241112096"/>
        <c:crosses val="autoZero"/>
        <c:auto val="1"/>
        <c:lblAlgn val="ctr"/>
        <c:lblOffset val="100"/>
        <c:noMultiLvlLbl val="0"/>
      </c:catAx>
      <c:valAx>
        <c:axId val="124111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95000"/>
                    <a:lumOff val="5000"/>
                  </a:schemeClr>
                </a:solidFill>
                <a:latin typeface="+mn-lt"/>
                <a:ea typeface="+mn-ea"/>
                <a:cs typeface="+mn-cs"/>
              </a:defRPr>
            </a:pPr>
            <a:endParaRPr lang="en-US"/>
          </a:p>
        </c:txPr>
        <c:crossAx val="124113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Roboto Black" panose="02000000000000000000" pitchFamily="2" charset="0"/>
              <a:ea typeface="Roboto Black" panose="02000000000000000000" pitchFamily="2" charset="0"/>
              <a:cs typeface="+mn-cs"/>
            </a:defRPr>
          </a:pPr>
          <a:endParaRPr lang="en-US"/>
        </a:p>
      </c:txPr>
    </c:title>
    <c:autoTitleDeleted val="0"/>
    <c:plotArea>
      <c:layout>
        <c:manualLayout>
          <c:layoutTarget val="inner"/>
          <c:xMode val="edge"/>
          <c:yMode val="edge"/>
          <c:x val="9.1586973383002021E-2"/>
          <c:y val="8.9154753776323786E-2"/>
          <c:w val="0.8677384769927039"/>
          <c:h val="0.55200547903439579"/>
        </c:manualLayout>
      </c:layout>
      <c:barChart>
        <c:barDir val="col"/>
        <c:grouping val="clustered"/>
        <c:varyColors val="0"/>
        <c:ser>
          <c:idx val="0"/>
          <c:order val="0"/>
          <c:tx>
            <c:strRef>
              <c:f>Sheet1!$B$1</c:f>
              <c:strCache>
                <c:ptCount val="1"/>
                <c:pt idx="0">
                  <c:v>Transportation</c:v>
                </c:pt>
              </c:strCache>
            </c:strRef>
          </c:tx>
          <c:spPr>
            <a:solidFill>
              <a:srgbClr val="351C75"/>
            </a:solidFill>
            <a:ln>
              <a:noFill/>
            </a:ln>
            <a:effectLst/>
          </c:spPr>
          <c:invertIfNegative val="0"/>
          <c:cat>
            <c:strRef>
              <c:f>Sheet1!$A$2:$A$6</c:f>
              <c:strCache>
                <c:ptCount val="5"/>
                <c:pt idx="1">
                  <c:v>Both</c:v>
                </c:pt>
                <c:pt idx="2">
                  <c:v>No Transportation Needs</c:v>
                </c:pt>
                <c:pt idx="3">
                  <c:v>Yes, it has kept me from medical appoinment or getting my medications</c:v>
                </c:pt>
                <c:pt idx="4">
                  <c:v>Yes, it has kept me from non-medical appoinment, work or from gretting things that I need</c:v>
                </c:pt>
              </c:strCache>
            </c:strRef>
          </c:cat>
          <c:val>
            <c:numRef>
              <c:f>Sheet1!$B$2:$B$6</c:f>
              <c:numCache>
                <c:formatCode>0.00%</c:formatCode>
                <c:ptCount val="5"/>
                <c:pt idx="0">
                  <c:v>0.04</c:v>
                </c:pt>
                <c:pt idx="1">
                  <c:v>0.08</c:v>
                </c:pt>
                <c:pt idx="2">
                  <c:v>0.75</c:v>
                </c:pt>
                <c:pt idx="3">
                  <c:v>0.09</c:v>
                </c:pt>
                <c:pt idx="4">
                  <c:v>0.04</c:v>
                </c:pt>
              </c:numCache>
            </c:numRef>
          </c:val>
          <c:extLst>
            <c:ext xmlns:c16="http://schemas.microsoft.com/office/drawing/2014/chart" uri="{C3380CC4-5D6E-409C-BE32-E72D297353CC}">
              <c16:uniqueId val="{00000000-8CE4-4D85-B99A-7621B5F07D5F}"/>
            </c:ext>
          </c:extLst>
        </c:ser>
        <c:dLbls>
          <c:showLegendKey val="0"/>
          <c:showVal val="0"/>
          <c:showCatName val="0"/>
          <c:showSerName val="0"/>
          <c:showPercent val="0"/>
          <c:showBubbleSize val="0"/>
        </c:dLbls>
        <c:gapWidth val="185"/>
        <c:overlap val="-27"/>
        <c:axId val="1241131648"/>
        <c:axId val="1241112096"/>
      </c:barChart>
      <c:catAx>
        <c:axId val="1241131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95000"/>
                    <a:lumOff val="5000"/>
                  </a:schemeClr>
                </a:solidFill>
                <a:latin typeface="+mn-lt"/>
                <a:ea typeface="+mn-ea"/>
                <a:cs typeface="+mn-cs"/>
              </a:defRPr>
            </a:pPr>
            <a:endParaRPr lang="en-US"/>
          </a:p>
        </c:txPr>
        <c:crossAx val="1241112096"/>
        <c:crosses val="autoZero"/>
        <c:auto val="1"/>
        <c:lblAlgn val="ctr"/>
        <c:lblOffset val="100"/>
        <c:noMultiLvlLbl val="0"/>
      </c:catAx>
      <c:valAx>
        <c:axId val="124111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95000"/>
                    <a:lumOff val="5000"/>
                  </a:schemeClr>
                </a:solidFill>
                <a:latin typeface="+mn-lt"/>
                <a:ea typeface="+mn-ea"/>
                <a:cs typeface="+mn-cs"/>
              </a:defRPr>
            </a:pPr>
            <a:endParaRPr lang="en-US"/>
          </a:p>
        </c:txPr>
        <c:crossAx val="124113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95000"/>
                  <a:lumOff val="5000"/>
                </a:schemeClr>
              </a:solidFill>
              <a:latin typeface="Roboto Black" panose="02000000000000000000" pitchFamily="2" charset="0"/>
              <a:ea typeface="Roboto Black" panose="02000000000000000000" pitchFamily="2" charset="0"/>
              <a:cs typeface="+mn-cs"/>
            </a:defRPr>
          </a:pPr>
          <a:endParaRPr lang="en-US"/>
        </a:p>
      </c:txPr>
    </c:title>
    <c:autoTitleDeleted val="0"/>
    <c:plotArea>
      <c:layout/>
      <c:barChart>
        <c:barDir val="col"/>
        <c:grouping val="clustered"/>
        <c:varyColors val="0"/>
        <c:ser>
          <c:idx val="0"/>
          <c:order val="0"/>
          <c:tx>
            <c:strRef>
              <c:f>Sheet1!$B$1</c:f>
              <c:strCache>
                <c:ptCount val="1"/>
                <c:pt idx="0">
                  <c:v>Social Integration and Support</c:v>
                </c:pt>
              </c:strCache>
            </c:strRef>
          </c:tx>
          <c:spPr>
            <a:solidFill>
              <a:srgbClr val="351C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1">
                  <c:v>1 or 2 times a week</c:v>
                </c:pt>
                <c:pt idx="2">
                  <c:v>3 or 5 times a week</c:v>
                </c:pt>
                <c:pt idx="3">
                  <c:v>Less than once a week</c:v>
                </c:pt>
                <c:pt idx="4">
                  <c:v>More than 5 times a week</c:v>
                </c:pt>
              </c:strCache>
            </c:strRef>
          </c:cat>
          <c:val>
            <c:numRef>
              <c:f>Sheet1!$B$2:$B$6</c:f>
              <c:numCache>
                <c:formatCode>0.00%</c:formatCode>
                <c:ptCount val="5"/>
                <c:pt idx="0">
                  <c:v>1.41E-2</c:v>
                </c:pt>
                <c:pt idx="1">
                  <c:v>0.16900000000000001</c:v>
                </c:pt>
                <c:pt idx="2">
                  <c:v>0.19719999999999999</c:v>
                </c:pt>
                <c:pt idx="3">
                  <c:v>0.23350000000000001</c:v>
                </c:pt>
                <c:pt idx="4">
                  <c:v>0.36620000000000003</c:v>
                </c:pt>
              </c:numCache>
            </c:numRef>
          </c:val>
          <c:extLst>
            <c:ext xmlns:c16="http://schemas.microsoft.com/office/drawing/2014/chart" uri="{C3380CC4-5D6E-409C-BE32-E72D297353CC}">
              <c16:uniqueId val="{00000000-2C44-4FCA-8B6B-BCF2577CED78}"/>
            </c:ext>
          </c:extLst>
        </c:ser>
        <c:dLbls>
          <c:dLblPos val="outEnd"/>
          <c:showLegendKey val="0"/>
          <c:showVal val="1"/>
          <c:showCatName val="0"/>
          <c:showSerName val="0"/>
          <c:showPercent val="0"/>
          <c:showBubbleSize val="0"/>
        </c:dLbls>
        <c:gapWidth val="55"/>
        <c:overlap val="-27"/>
        <c:axId val="1241131648"/>
        <c:axId val="1241112096"/>
      </c:barChart>
      <c:catAx>
        <c:axId val="124113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95000"/>
                    <a:lumOff val="5000"/>
                  </a:schemeClr>
                </a:solidFill>
                <a:latin typeface="+mn-lt"/>
                <a:ea typeface="+mn-ea"/>
                <a:cs typeface="+mn-cs"/>
              </a:defRPr>
            </a:pPr>
            <a:endParaRPr lang="en-US"/>
          </a:p>
        </c:txPr>
        <c:crossAx val="1241112096"/>
        <c:crosses val="autoZero"/>
        <c:auto val="1"/>
        <c:lblAlgn val="ctr"/>
        <c:lblOffset val="100"/>
        <c:noMultiLvlLbl val="0"/>
      </c:catAx>
      <c:valAx>
        <c:axId val="124111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95000"/>
                    <a:lumOff val="5000"/>
                  </a:schemeClr>
                </a:solidFill>
                <a:latin typeface="+mn-lt"/>
                <a:ea typeface="+mn-ea"/>
                <a:cs typeface="+mn-cs"/>
              </a:defRPr>
            </a:pPr>
            <a:endParaRPr lang="en-US"/>
          </a:p>
        </c:txPr>
        <c:crossAx val="124113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194961503831241"/>
          <c:y val="7.6751080694435053E-4"/>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95000"/>
                  <a:lumOff val="5000"/>
                </a:schemeClr>
              </a:solidFill>
              <a:latin typeface="Roboto Black" panose="02000000000000000000" pitchFamily="2" charset="0"/>
              <a:ea typeface="Roboto Black" panose="02000000000000000000" pitchFamily="2" charset="0"/>
              <a:cs typeface="+mn-cs"/>
            </a:defRPr>
          </a:pPr>
          <a:endParaRPr lang="en-US"/>
        </a:p>
      </c:txPr>
    </c:title>
    <c:autoTitleDeleted val="0"/>
    <c:plotArea>
      <c:layout/>
      <c:pieChart>
        <c:varyColors val="1"/>
        <c:ser>
          <c:idx val="0"/>
          <c:order val="0"/>
          <c:tx>
            <c:strRef>
              <c:f>Sheet1!$B$1</c:f>
              <c:strCache>
                <c:ptCount val="1"/>
                <c:pt idx="0">
                  <c:v>Pie Chart Count of Stress</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5BDC-4A27-8BB8-29849DE218D6}"/>
              </c:ext>
            </c:extLst>
          </c:dPt>
          <c:dPt>
            <c:idx val="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3-5BDC-4A27-8BB8-29849DE218D6}"/>
              </c:ext>
            </c:extLst>
          </c:dPt>
          <c:dPt>
            <c:idx val="2"/>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5-5BDC-4A27-8BB8-29849DE218D6}"/>
              </c:ext>
            </c:extLst>
          </c:dPt>
          <c:dPt>
            <c:idx val="3"/>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7-5BDC-4A27-8BB8-29849DE218D6}"/>
              </c:ext>
            </c:extLst>
          </c:dPt>
          <c:dPt>
            <c:idx val="4"/>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9-5BDC-4A27-8BB8-29849DE218D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Much</c:v>
                </c:pt>
                <c:pt idx="1">
                  <c:v>A Little bit</c:v>
                </c:pt>
                <c:pt idx="2">
                  <c:v>Somewhat</c:v>
                </c:pt>
                <c:pt idx="3">
                  <c:v>Quite a bit</c:v>
                </c:pt>
                <c:pt idx="4">
                  <c:v>Not at all</c:v>
                </c:pt>
              </c:strCache>
            </c:strRef>
          </c:cat>
          <c:val>
            <c:numRef>
              <c:f>Sheet1!$B$2:$B$6</c:f>
              <c:numCache>
                <c:formatCode>0.00%</c:formatCode>
                <c:ptCount val="5"/>
                <c:pt idx="0">
                  <c:v>0.2429</c:v>
                </c:pt>
                <c:pt idx="1">
                  <c:v>0.1429</c:v>
                </c:pt>
                <c:pt idx="2">
                  <c:v>0.27139999999999997</c:v>
                </c:pt>
                <c:pt idx="3">
                  <c:v>7.1400000000000005E-2</c:v>
                </c:pt>
                <c:pt idx="4">
                  <c:v>0.27139999999999997</c:v>
                </c:pt>
              </c:numCache>
            </c:numRef>
          </c:val>
          <c:extLst>
            <c:ext xmlns:c16="http://schemas.microsoft.com/office/drawing/2014/chart" uri="{C3380CC4-5D6E-409C-BE32-E72D297353CC}">
              <c16:uniqueId val="{0000000A-5BDC-4A27-8BB8-29849DE218D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Unemployed or seeking work</c:v>
                </c:pt>
              </c:strCache>
            </c:strRef>
          </c:tx>
          <c:spPr>
            <a:solidFill>
              <a:schemeClr val="accent6">
                <a:lumMod val="75000"/>
              </a:schemeClr>
            </a:solidFill>
            <a:ln>
              <a:noFill/>
            </a:ln>
            <a:effectLst/>
          </c:spPr>
          <c:invertIfNegative val="0"/>
          <c:cat>
            <c:strRef>
              <c:f>Sheet1!$A$2:$A$10</c:f>
              <c:strCache>
                <c:ptCount val="9"/>
                <c:pt idx="0">
                  <c:v>CHP Medicaid</c:v>
                </c:pt>
                <c:pt idx="1">
                  <c:v>Medicaid</c:v>
                </c:pt>
                <c:pt idx="2">
                  <c:v>Medicaid and Medicare</c:v>
                </c:pt>
                <c:pt idx="3">
                  <c:v>Medicaid and Other public insurance (Non-CHIP)</c:v>
                </c:pt>
                <c:pt idx="4">
                  <c:v>Medicare</c:v>
                </c:pt>
                <c:pt idx="5">
                  <c:v>None/Uninsured</c:v>
                </c:pt>
                <c:pt idx="6">
                  <c:v>Other public insurance (CHIP)</c:v>
                </c:pt>
                <c:pt idx="7">
                  <c:v>Other public insurance (Non-CHIP)</c:v>
                </c:pt>
                <c:pt idx="8">
                  <c:v>Private Insurance</c:v>
                </c:pt>
              </c:strCache>
            </c:strRef>
          </c:cat>
          <c:val>
            <c:numRef>
              <c:f>Sheet1!$B$2:$B$10</c:f>
              <c:numCache>
                <c:formatCode>0%</c:formatCode>
                <c:ptCount val="9"/>
                <c:pt idx="0">
                  <c:v>0</c:v>
                </c:pt>
                <c:pt idx="1">
                  <c:v>0.06</c:v>
                </c:pt>
                <c:pt idx="2">
                  <c:v>0.01</c:v>
                </c:pt>
                <c:pt idx="3">
                  <c:v>0.01</c:v>
                </c:pt>
                <c:pt idx="4">
                  <c:v>0.03</c:v>
                </c:pt>
                <c:pt idx="5" formatCode="General">
                  <c:v>2</c:v>
                </c:pt>
                <c:pt idx="6" formatCode="General">
                  <c:v>0</c:v>
                </c:pt>
                <c:pt idx="7" formatCode="General">
                  <c:v>0</c:v>
                </c:pt>
                <c:pt idx="8" formatCode="General">
                  <c:v>1</c:v>
                </c:pt>
              </c:numCache>
            </c:numRef>
          </c:val>
          <c:extLst>
            <c:ext xmlns:c16="http://schemas.microsoft.com/office/drawing/2014/chart" uri="{C3380CC4-5D6E-409C-BE32-E72D297353CC}">
              <c16:uniqueId val="{00000000-4D38-452E-AB63-F849D945381A}"/>
            </c:ext>
          </c:extLst>
        </c:ser>
        <c:ser>
          <c:idx val="1"/>
          <c:order val="1"/>
          <c:tx>
            <c:strRef>
              <c:f>Sheet1!$C$1</c:f>
              <c:strCache>
                <c:ptCount val="1"/>
                <c:pt idx="0">
                  <c:v>Part-time work</c:v>
                </c:pt>
              </c:strCache>
            </c:strRef>
          </c:tx>
          <c:spPr>
            <a:solidFill>
              <a:schemeClr val="accent6">
                <a:lumMod val="60000"/>
                <a:lumOff val="40000"/>
              </a:schemeClr>
            </a:solidFill>
            <a:ln>
              <a:noFill/>
            </a:ln>
            <a:effectLst/>
          </c:spPr>
          <c:invertIfNegative val="0"/>
          <c:cat>
            <c:strRef>
              <c:f>Sheet1!$A$2:$A$10</c:f>
              <c:strCache>
                <c:ptCount val="9"/>
                <c:pt idx="0">
                  <c:v>CHP Medicaid</c:v>
                </c:pt>
                <c:pt idx="1">
                  <c:v>Medicaid</c:v>
                </c:pt>
                <c:pt idx="2">
                  <c:v>Medicaid and Medicare</c:v>
                </c:pt>
                <c:pt idx="3">
                  <c:v>Medicaid and Other public insurance (Non-CHIP)</c:v>
                </c:pt>
                <c:pt idx="4">
                  <c:v>Medicare</c:v>
                </c:pt>
                <c:pt idx="5">
                  <c:v>None/Uninsured</c:v>
                </c:pt>
                <c:pt idx="6">
                  <c:v>Other public insurance (CHIP)</c:v>
                </c:pt>
                <c:pt idx="7">
                  <c:v>Other public insurance (Non-CHIP)</c:v>
                </c:pt>
                <c:pt idx="8">
                  <c:v>Private Insurance</c:v>
                </c:pt>
              </c:strCache>
            </c:strRef>
          </c:cat>
          <c:val>
            <c:numRef>
              <c:f>Sheet1!$C$2:$C$10</c:f>
              <c:numCache>
                <c:formatCode>General</c:formatCode>
                <c:ptCount val="9"/>
                <c:pt idx="0">
                  <c:v>1</c:v>
                </c:pt>
                <c:pt idx="1">
                  <c:v>3</c:v>
                </c:pt>
                <c:pt idx="2">
                  <c:v>0</c:v>
                </c:pt>
                <c:pt idx="3">
                  <c:v>0</c:v>
                </c:pt>
                <c:pt idx="4">
                  <c:v>4</c:v>
                </c:pt>
                <c:pt idx="5">
                  <c:v>5</c:v>
                </c:pt>
                <c:pt idx="6">
                  <c:v>0</c:v>
                </c:pt>
                <c:pt idx="7">
                  <c:v>0</c:v>
                </c:pt>
                <c:pt idx="8">
                  <c:v>3</c:v>
                </c:pt>
              </c:numCache>
            </c:numRef>
          </c:val>
          <c:extLst>
            <c:ext xmlns:c16="http://schemas.microsoft.com/office/drawing/2014/chart" uri="{C3380CC4-5D6E-409C-BE32-E72D297353CC}">
              <c16:uniqueId val="{00000001-4D38-452E-AB63-F849D945381A}"/>
            </c:ext>
          </c:extLst>
        </c:ser>
        <c:ser>
          <c:idx val="2"/>
          <c:order val="2"/>
          <c:tx>
            <c:strRef>
              <c:f>Sheet1!$D$1</c:f>
              <c:strCache>
                <c:ptCount val="1"/>
                <c:pt idx="0">
                  <c:v>Full-time Work</c:v>
                </c:pt>
              </c:strCache>
            </c:strRef>
          </c:tx>
          <c:spPr>
            <a:solidFill>
              <a:schemeClr val="accent6">
                <a:lumMod val="75000"/>
              </a:schemeClr>
            </a:solidFill>
            <a:ln>
              <a:noFill/>
            </a:ln>
            <a:effectLst/>
          </c:spPr>
          <c:invertIfNegative val="0"/>
          <c:cat>
            <c:strRef>
              <c:f>Sheet1!$A$2:$A$10</c:f>
              <c:strCache>
                <c:ptCount val="9"/>
                <c:pt idx="0">
                  <c:v>CHP Medicaid</c:v>
                </c:pt>
                <c:pt idx="1">
                  <c:v>Medicaid</c:v>
                </c:pt>
                <c:pt idx="2">
                  <c:v>Medicaid and Medicare</c:v>
                </c:pt>
                <c:pt idx="3">
                  <c:v>Medicaid and Other public insurance (Non-CHIP)</c:v>
                </c:pt>
                <c:pt idx="4">
                  <c:v>Medicare</c:v>
                </c:pt>
                <c:pt idx="5">
                  <c:v>None/Uninsured</c:v>
                </c:pt>
                <c:pt idx="6">
                  <c:v>Other public insurance (CHIP)</c:v>
                </c:pt>
                <c:pt idx="7">
                  <c:v>Other public insurance (Non-CHIP)</c:v>
                </c:pt>
                <c:pt idx="8">
                  <c:v>Private Insurance</c:v>
                </c:pt>
              </c:strCache>
            </c:strRef>
          </c:cat>
          <c:val>
            <c:numRef>
              <c:f>Sheet1!$D$2:$D$10</c:f>
              <c:numCache>
                <c:formatCode>General</c:formatCode>
                <c:ptCount val="9"/>
                <c:pt idx="0">
                  <c:v>0</c:v>
                </c:pt>
                <c:pt idx="1">
                  <c:v>11</c:v>
                </c:pt>
                <c:pt idx="2">
                  <c:v>1</c:v>
                </c:pt>
                <c:pt idx="3">
                  <c:v>1</c:v>
                </c:pt>
                <c:pt idx="4">
                  <c:v>6</c:v>
                </c:pt>
                <c:pt idx="5">
                  <c:v>2</c:v>
                </c:pt>
                <c:pt idx="6">
                  <c:v>1</c:v>
                </c:pt>
                <c:pt idx="7">
                  <c:v>1</c:v>
                </c:pt>
                <c:pt idx="8">
                  <c:v>5</c:v>
                </c:pt>
              </c:numCache>
            </c:numRef>
          </c:val>
          <c:extLst>
            <c:ext xmlns:c16="http://schemas.microsoft.com/office/drawing/2014/chart" uri="{C3380CC4-5D6E-409C-BE32-E72D297353CC}">
              <c16:uniqueId val="{00000002-4D38-452E-AB63-F849D945381A}"/>
            </c:ext>
          </c:extLst>
        </c:ser>
        <c:ser>
          <c:idx val="3"/>
          <c:order val="3"/>
          <c:tx>
            <c:strRef>
              <c:f>Sheet1!$E$1</c:f>
              <c:strCache>
                <c:ptCount val="1"/>
                <c:pt idx="0">
                  <c:v>Otherwise unemployed but not seeking work</c:v>
                </c:pt>
              </c:strCache>
            </c:strRef>
          </c:tx>
          <c:spPr>
            <a:solidFill>
              <a:schemeClr val="accent6">
                <a:lumMod val="20000"/>
                <a:lumOff val="80000"/>
              </a:schemeClr>
            </a:solidFill>
            <a:ln>
              <a:noFill/>
            </a:ln>
            <a:effectLst/>
          </c:spPr>
          <c:invertIfNegative val="0"/>
          <c:cat>
            <c:strRef>
              <c:f>Sheet1!$A$2:$A$10</c:f>
              <c:strCache>
                <c:ptCount val="9"/>
                <c:pt idx="0">
                  <c:v>CHP Medicaid</c:v>
                </c:pt>
                <c:pt idx="1">
                  <c:v>Medicaid</c:v>
                </c:pt>
                <c:pt idx="2">
                  <c:v>Medicaid and Medicare</c:v>
                </c:pt>
                <c:pt idx="3">
                  <c:v>Medicaid and Other public insurance (Non-CHIP)</c:v>
                </c:pt>
                <c:pt idx="4">
                  <c:v>Medicare</c:v>
                </c:pt>
                <c:pt idx="5">
                  <c:v>None/Uninsured</c:v>
                </c:pt>
                <c:pt idx="6">
                  <c:v>Other public insurance (CHIP)</c:v>
                </c:pt>
                <c:pt idx="7">
                  <c:v>Other public insurance (Non-CHIP)</c:v>
                </c:pt>
                <c:pt idx="8">
                  <c:v>Private Insurance</c:v>
                </c:pt>
              </c:strCache>
            </c:strRef>
          </c:cat>
          <c:val>
            <c:numRef>
              <c:f>Sheet1!$E$2:$E$10</c:f>
              <c:numCache>
                <c:formatCode>General</c:formatCode>
                <c:ptCount val="9"/>
                <c:pt idx="0">
                  <c:v>0</c:v>
                </c:pt>
                <c:pt idx="1">
                  <c:v>6</c:v>
                </c:pt>
                <c:pt idx="2">
                  <c:v>0</c:v>
                </c:pt>
                <c:pt idx="3">
                  <c:v>0</c:v>
                </c:pt>
                <c:pt idx="4">
                  <c:v>2</c:v>
                </c:pt>
                <c:pt idx="5">
                  <c:v>1</c:v>
                </c:pt>
                <c:pt idx="6">
                  <c:v>0</c:v>
                </c:pt>
                <c:pt idx="7">
                  <c:v>1</c:v>
                </c:pt>
                <c:pt idx="8">
                  <c:v>0</c:v>
                </c:pt>
              </c:numCache>
            </c:numRef>
          </c:val>
          <c:extLst>
            <c:ext xmlns:c16="http://schemas.microsoft.com/office/drawing/2014/chart" uri="{C3380CC4-5D6E-409C-BE32-E72D297353CC}">
              <c16:uniqueId val="{00000003-4D38-452E-AB63-F849D945381A}"/>
            </c:ext>
          </c:extLst>
        </c:ser>
        <c:dLbls>
          <c:showLegendKey val="0"/>
          <c:showVal val="0"/>
          <c:showCatName val="0"/>
          <c:showSerName val="0"/>
          <c:showPercent val="0"/>
          <c:showBubbleSize val="0"/>
        </c:dLbls>
        <c:gapWidth val="55"/>
        <c:overlap val="-27"/>
        <c:axId val="1241131648"/>
        <c:axId val="1241112096"/>
      </c:barChart>
      <c:catAx>
        <c:axId val="124113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95000"/>
                    <a:lumOff val="5000"/>
                  </a:schemeClr>
                </a:solidFill>
                <a:latin typeface="+mn-lt"/>
                <a:ea typeface="+mn-ea"/>
                <a:cs typeface="+mn-cs"/>
              </a:defRPr>
            </a:pPr>
            <a:endParaRPr lang="en-US"/>
          </a:p>
        </c:txPr>
        <c:crossAx val="1241112096"/>
        <c:crosses val="autoZero"/>
        <c:auto val="1"/>
        <c:lblAlgn val="ctr"/>
        <c:lblOffset val="100"/>
        <c:tickLblSkip val="1"/>
        <c:noMultiLvlLbl val="0"/>
      </c:catAx>
      <c:valAx>
        <c:axId val="124111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11316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00208056194343E-2"/>
          <c:y val="3.6648318634904462E-2"/>
          <c:w val="0.64123368177314921"/>
          <c:h val="0.81691547104819873"/>
        </c:manualLayout>
      </c:layout>
      <c:barChart>
        <c:barDir val="col"/>
        <c:grouping val="clustered"/>
        <c:varyColors val="0"/>
        <c:ser>
          <c:idx val="0"/>
          <c:order val="0"/>
          <c:tx>
            <c:strRef>
              <c:f>Sheet1!$B$1</c:f>
              <c:strCache>
                <c:ptCount val="1"/>
                <c:pt idx="0">
                  <c:v>High School Diploma or GED</c:v>
                </c:pt>
              </c:strCache>
            </c:strRef>
          </c:tx>
          <c:spPr>
            <a:solidFill>
              <a:schemeClr val="accent6">
                <a:lumMod val="75000"/>
              </a:schemeClr>
            </a:solidFill>
            <a:ln>
              <a:noFill/>
            </a:ln>
            <a:effectLst/>
          </c:spPr>
          <c:invertIfNegative val="0"/>
          <c:cat>
            <c:strRef>
              <c:f>Sheet1!$A$2:$A$5</c:f>
              <c:strCache>
                <c:ptCount val="4"/>
                <c:pt idx="0">
                  <c:v>American Indian/Alaskan Native</c:v>
                </c:pt>
                <c:pt idx="1">
                  <c:v>Asian</c:v>
                </c:pt>
                <c:pt idx="2">
                  <c:v>Black/African American</c:v>
                </c:pt>
                <c:pt idx="3">
                  <c:v>Other</c:v>
                </c:pt>
              </c:strCache>
            </c:strRef>
          </c:cat>
          <c:val>
            <c:numRef>
              <c:f>Sheet1!$B$2:$B$5</c:f>
              <c:numCache>
                <c:formatCode>0%</c:formatCode>
                <c:ptCount val="4"/>
                <c:pt idx="0">
                  <c:v>0.01</c:v>
                </c:pt>
                <c:pt idx="1">
                  <c:v>0</c:v>
                </c:pt>
                <c:pt idx="2">
                  <c:v>0.14000000000000001</c:v>
                </c:pt>
                <c:pt idx="3">
                  <c:v>0.02</c:v>
                </c:pt>
              </c:numCache>
            </c:numRef>
          </c:val>
          <c:extLst>
            <c:ext xmlns:c16="http://schemas.microsoft.com/office/drawing/2014/chart" uri="{C3380CC4-5D6E-409C-BE32-E72D297353CC}">
              <c16:uniqueId val="{00000000-4B4B-4B09-B36E-0F32C1D9E847}"/>
            </c:ext>
          </c:extLst>
        </c:ser>
        <c:ser>
          <c:idx val="1"/>
          <c:order val="1"/>
          <c:tx>
            <c:strRef>
              <c:f>Sheet1!$C$1</c:f>
              <c:strCache>
                <c:ptCount val="1"/>
                <c:pt idx="0">
                  <c:v>Less than high school degree</c:v>
                </c:pt>
              </c:strCache>
            </c:strRef>
          </c:tx>
          <c:spPr>
            <a:solidFill>
              <a:schemeClr val="accent6">
                <a:lumMod val="60000"/>
                <a:lumOff val="40000"/>
              </a:schemeClr>
            </a:solidFill>
            <a:ln>
              <a:noFill/>
            </a:ln>
            <a:effectLst/>
          </c:spPr>
          <c:invertIfNegative val="0"/>
          <c:cat>
            <c:strRef>
              <c:f>Sheet1!$A$2:$A$5</c:f>
              <c:strCache>
                <c:ptCount val="4"/>
                <c:pt idx="0">
                  <c:v>American Indian/Alaskan Native</c:v>
                </c:pt>
                <c:pt idx="1">
                  <c:v>Asian</c:v>
                </c:pt>
                <c:pt idx="2">
                  <c:v>Black/African American</c:v>
                </c:pt>
                <c:pt idx="3">
                  <c:v>Other</c:v>
                </c:pt>
              </c:strCache>
            </c:strRef>
          </c:cat>
          <c:val>
            <c:numRef>
              <c:f>Sheet1!$C$2:$C$5</c:f>
              <c:numCache>
                <c:formatCode>General</c:formatCode>
                <c:ptCount val="4"/>
                <c:pt idx="0">
                  <c:v>0</c:v>
                </c:pt>
                <c:pt idx="1">
                  <c:v>0</c:v>
                </c:pt>
                <c:pt idx="2">
                  <c:v>5</c:v>
                </c:pt>
                <c:pt idx="3">
                  <c:v>0</c:v>
                </c:pt>
              </c:numCache>
            </c:numRef>
          </c:val>
          <c:extLst>
            <c:ext xmlns:c16="http://schemas.microsoft.com/office/drawing/2014/chart" uri="{C3380CC4-5D6E-409C-BE32-E72D297353CC}">
              <c16:uniqueId val="{00000001-4B4B-4B09-B36E-0F32C1D9E847}"/>
            </c:ext>
          </c:extLst>
        </c:ser>
        <c:ser>
          <c:idx val="2"/>
          <c:order val="2"/>
          <c:tx>
            <c:strRef>
              <c:f>Sheet1!$D$1</c:f>
              <c:strCache>
                <c:ptCount val="1"/>
                <c:pt idx="0">
                  <c:v>More than high school</c:v>
                </c:pt>
              </c:strCache>
            </c:strRef>
          </c:tx>
          <c:spPr>
            <a:solidFill>
              <a:schemeClr val="accent6">
                <a:lumMod val="75000"/>
              </a:schemeClr>
            </a:solidFill>
            <a:ln>
              <a:noFill/>
            </a:ln>
            <a:effectLst/>
          </c:spPr>
          <c:invertIfNegative val="0"/>
          <c:cat>
            <c:strRef>
              <c:f>Sheet1!$A$2:$A$5</c:f>
              <c:strCache>
                <c:ptCount val="4"/>
                <c:pt idx="0">
                  <c:v>American Indian/Alaskan Native</c:v>
                </c:pt>
                <c:pt idx="1">
                  <c:v>Asian</c:v>
                </c:pt>
                <c:pt idx="2">
                  <c:v>Black/African American</c:v>
                </c:pt>
                <c:pt idx="3">
                  <c:v>Other</c:v>
                </c:pt>
              </c:strCache>
            </c:strRef>
          </c:cat>
          <c:val>
            <c:numRef>
              <c:f>Sheet1!$D$2:$D$5</c:f>
              <c:numCache>
                <c:formatCode>General</c:formatCode>
                <c:ptCount val="4"/>
                <c:pt idx="0">
                  <c:v>1</c:v>
                </c:pt>
                <c:pt idx="1">
                  <c:v>1</c:v>
                </c:pt>
                <c:pt idx="2">
                  <c:v>11</c:v>
                </c:pt>
                <c:pt idx="3">
                  <c:v>5</c:v>
                </c:pt>
              </c:numCache>
            </c:numRef>
          </c:val>
          <c:extLst>
            <c:ext xmlns:c16="http://schemas.microsoft.com/office/drawing/2014/chart" uri="{C3380CC4-5D6E-409C-BE32-E72D297353CC}">
              <c16:uniqueId val="{00000002-4B4B-4B09-B36E-0F32C1D9E847}"/>
            </c:ext>
          </c:extLst>
        </c:ser>
        <c:dLbls>
          <c:showLegendKey val="0"/>
          <c:showVal val="0"/>
          <c:showCatName val="0"/>
          <c:showSerName val="0"/>
          <c:showPercent val="0"/>
          <c:showBubbleSize val="0"/>
        </c:dLbls>
        <c:gapWidth val="219"/>
        <c:overlap val="-27"/>
        <c:axId val="1241131648"/>
        <c:axId val="1241112096"/>
      </c:barChart>
      <c:catAx>
        <c:axId val="124113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95000"/>
                    <a:lumOff val="5000"/>
                  </a:schemeClr>
                </a:solidFill>
                <a:latin typeface="+mn-lt"/>
                <a:ea typeface="+mn-ea"/>
                <a:cs typeface="+mn-cs"/>
              </a:defRPr>
            </a:pPr>
            <a:endParaRPr lang="en-US"/>
          </a:p>
        </c:txPr>
        <c:crossAx val="1241112096"/>
        <c:crosses val="autoZero"/>
        <c:auto val="1"/>
        <c:lblAlgn val="ctr"/>
        <c:lblOffset val="100"/>
        <c:noMultiLvlLbl val="0"/>
      </c:catAx>
      <c:valAx>
        <c:axId val="124111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1131648"/>
        <c:crosses val="autoZero"/>
        <c:crossBetween val="between"/>
      </c:valAx>
      <c:spPr>
        <a:noFill/>
        <a:ln>
          <a:noFill/>
        </a:ln>
        <a:effectLst/>
      </c:spPr>
    </c:plotArea>
    <c:legend>
      <c:legendPos val="r"/>
      <c:layout>
        <c:manualLayout>
          <c:xMode val="edge"/>
          <c:yMode val="edge"/>
          <c:x val="0.6321416972763203"/>
          <c:y val="0.57243879268138476"/>
          <c:w val="0.3042110781585497"/>
          <c:h val="0.161925311022969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3925" tIns="46950" rIns="93925" bIns="46950"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3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3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3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3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3925" tIns="46950" rIns="93925" bIns="46950"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3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3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3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3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08038" y="703263"/>
            <a:ext cx="546100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lvl1pPr marL="457200" marR="0" lvl="0" indent="-228600" algn="l" rtl="0">
              <a:spcBef>
                <a:spcPts val="690"/>
              </a:spcBef>
              <a:spcAft>
                <a:spcPts val="0"/>
              </a:spcAft>
              <a:buSzPts val="1400"/>
              <a:buNone/>
              <a:defRPr sz="2300" b="0" i="0" u="none" strike="noStrike" cap="none">
                <a:solidFill>
                  <a:schemeClr val="dk1"/>
                </a:solidFill>
                <a:latin typeface="Arial"/>
                <a:ea typeface="Arial"/>
                <a:cs typeface="Arial"/>
                <a:sym typeface="Arial"/>
              </a:defRPr>
            </a:lvl1pPr>
            <a:lvl2pPr marL="914400" marR="0" lvl="1" indent="-228600" algn="l" rtl="0">
              <a:spcBef>
                <a:spcPts val="690"/>
              </a:spcBef>
              <a:spcAft>
                <a:spcPts val="0"/>
              </a:spcAft>
              <a:buSzPts val="1400"/>
              <a:buNone/>
              <a:defRPr sz="2300" b="0" i="0" u="none" strike="noStrike" cap="none">
                <a:solidFill>
                  <a:schemeClr val="dk1"/>
                </a:solidFill>
                <a:latin typeface="Arial"/>
                <a:ea typeface="Arial"/>
                <a:cs typeface="Arial"/>
                <a:sym typeface="Arial"/>
              </a:defRPr>
            </a:lvl2pPr>
            <a:lvl3pPr marL="1371600" marR="0" lvl="2" indent="-228600" algn="l" rtl="0">
              <a:spcBef>
                <a:spcPts val="690"/>
              </a:spcBef>
              <a:spcAft>
                <a:spcPts val="0"/>
              </a:spcAft>
              <a:buSzPts val="1400"/>
              <a:buNone/>
              <a:defRPr sz="2300" b="0" i="0" u="none" strike="noStrike" cap="none">
                <a:solidFill>
                  <a:schemeClr val="dk1"/>
                </a:solidFill>
                <a:latin typeface="Arial"/>
                <a:ea typeface="Arial"/>
                <a:cs typeface="Arial"/>
                <a:sym typeface="Arial"/>
              </a:defRPr>
            </a:lvl3pPr>
            <a:lvl4pPr marL="1828800" marR="0" lvl="3" indent="-228600" algn="l" rtl="0">
              <a:spcBef>
                <a:spcPts val="690"/>
              </a:spcBef>
              <a:spcAft>
                <a:spcPts val="0"/>
              </a:spcAft>
              <a:buSzPts val="1400"/>
              <a:buNone/>
              <a:defRPr sz="2300" b="0" i="0" u="none" strike="noStrike" cap="none">
                <a:solidFill>
                  <a:schemeClr val="dk1"/>
                </a:solidFill>
                <a:latin typeface="Arial"/>
                <a:ea typeface="Arial"/>
                <a:cs typeface="Arial"/>
                <a:sym typeface="Arial"/>
              </a:defRPr>
            </a:lvl4pPr>
            <a:lvl5pPr marL="2286000" marR="0" lvl="4" indent="-228600" algn="l" rtl="0">
              <a:spcBef>
                <a:spcPts val="690"/>
              </a:spcBef>
              <a:spcAft>
                <a:spcPts val="0"/>
              </a:spcAft>
              <a:buSzPts val="1400"/>
              <a:buNone/>
              <a:defRPr sz="23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3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23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23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23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93297"/>
            <a:ext cx="3066733" cy="468154"/>
          </a:xfrm>
          <a:prstGeom prst="rect">
            <a:avLst/>
          </a:prstGeom>
          <a:noFill/>
          <a:ln>
            <a:noFill/>
          </a:ln>
        </p:spPr>
        <p:txBody>
          <a:bodyPr spcFirstLastPara="1" wrap="square" lIns="93925" tIns="46950" rIns="93925" bIns="46950"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3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3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3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3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08705" y="8893297"/>
            <a:ext cx="3066733" cy="468154"/>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707708" y="4447461"/>
            <a:ext cx="5661600" cy="4213500"/>
          </a:xfrm>
          <a:prstGeom prst="rect">
            <a:avLst/>
          </a:prstGeom>
        </p:spPr>
        <p:txBody>
          <a:bodyPr spcFirstLastPara="1" wrap="square" lIns="93925" tIns="46950" rIns="93925" bIns="46950" anchor="t" anchorCtr="0">
            <a:noAutofit/>
          </a:bodyPr>
          <a:lstStyle/>
          <a:p>
            <a:pPr marL="0" lvl="0" indent="0" algn="l" rtl="0">
              <a:spcBef>
                <a:spcPts val="690"/>
              </a:spcBef>
              <a:spcAft>
                <a:spcPts val="0"/>
              </a:spcAft>
              <a:buNone/>
            </a:pPr>
            <a:endParaRPr dirty="0"/>
          </a:p>
        </p:txBody>
      </p:sp>
      <p:sp>
        <p:nvSpPr>
          <p:cNvPr id="50" name="Google Shape;50;p1:notes"/>
          <p:cNvSpPr>
            <a:spLocks noGrp="1" noRot="1" noChangeAspect="1"/>
          </p:cNvSpPr>
          <p:nvPr>
            <p:ph type="sldImg" idx="2"/>
          </p:nvPr>
        </p:nvSpPr>
        <p:spPr>
          <a:xfrm>
            <a:off x="808038" y="703263"/>
            <a:ext cx="5461000"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1"/>
        <p:cNvGrpSpPr/>
        <p:nvPr/>
      </p:nvGrpSpPr>
      <p:grpSpPr>
        <a:xfrm>
          <a:off x="0" y="0"/>
          <a:ext cx="0" cy="0"/>
          <a:chOff x="0" y="0"/>
          <a:chExt cx="0" cy="0"/>
        </a:xfrm>
      </p:grpSpPr>
      <p:sp>
        <p:nvSpPr>
          <p:cNvPr id="5" name="Google Shape;72;p1">
            <a:extLst>
              <a:ext uri="{FF2B5EF4-FFF2-40B4-BE49-F238E27FC236}">
                <a16:creationId xmlns:a16="http://schemas.microsoft.com/office/drawing/2014/main" id="{4B9279AB-D264-47D0-B2EA-89CB455EC87E}"/>
              </a:ext>
            </a:extLst>
          </p:cNvPr>
          <p:cNvSpPr/>
          <p:nvPr userDrawn="1"/>
        </p:nvSpPr>
        <p:spPr>
          <a:xfrm>
            <a:off x="0" y="32315690"/>
            <a:ext cx="51206400" cy="602710"/>
          </a:xfrm>
          <a:prstGeom prst="rect">
            <a:avLst/>
          </a:prstGeom>
          <a:solidFill>
            <a:srgbClr val="351C7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51C75"/>
              </a:solidFill>
            </a:endParaRPr>
          </a:p>
        </p:txBody>
      </p:sp>
      <p:pic>
        <p:nvPicPr>
          <p:cNvPr id="3" name="Picture 2">
            <a:extLst>
              <a:ext uri="{FF2B5EF4-FFF2-40B4-BE49-F238E27FC236}">
                <a16:creationId xmlns:a16="http://schemas.microsoft.com/office/drawing/2014/main" id="{1A50A462-B89B-4E2F-9873-3CC850E25405}"/>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t="5804" b="75751"/>
          <a:stretch/>
        </p:blipFill>
        <p:spPr>
          <a:xfrm>
            <a:off x="0" y="-1"/>
            <a:ext cx="51206400" cy="6869211"/>
          </a:xfrm>
          <a:prstGeom prst="rect">
            <a:avLst/>
          </a:prstGeom>
        </p:spPr>
      </p:pic>
      <p:sp>
        <p:nvSpPr>
          <p:cNvPr id="4" name="Rectangle 3">
            <a:extLst>
              <a:ext uri="{FF2B5EF4-FFF2-40B4-BE49-F238E27FC236}">
                <a16:creationId xmlns:a16="http://schemas.microsoft.com/office/drawing/2014/main" id="{FA8C14E7-DA28-4F92-860C-B623C78CA8EE}"/>
              </a:ext>
            </a:extLst>
          </p:cNvPr>
          <p:cNvSpPr/>
          <p:nvPr userDrawn="1"/>
        </p:nvSpPr>
        <p:spPr>
          <a:xfrm>
            <a:off x="0" y="2463465"/>
            <a:ext cx="51206400" cy="4405745"/>
          </a:xfrm>
          <a:prstGeom prst="rect">
            <a:avLst/>
          </a:prstGeom>
          <a:gradFill flip="none" rotWithShape="1">
            <a:gsLst>
              <a:gs pos="0">
                <a:schemeClr val="accent3">
                  <a:lumMod val="5000"/>
                  <a:lumOff val="95000"/>
                  <a:alpha val="0"/>
                </a:schemeClr>
              </a:gs>
              <a:gs pos="100000">
                <a:schemeClr val="accent3">
                  <a:lumMod val="30000"/>
                  <a:lumOff val="7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extLst>
    <p:ext uri="{DCECCB84-F9BA-43D5-87BE-67443E8EF086}">
      <p15:sldGuideLst xmlns:p15="http://schemas.microsoft.com/office/powerpoint/2012/main">
        <p15:guide id="1" pos="524" userDrawn="1">
          <p15:clr>
            <a:srgbClr val="FBAE40"/>
          </p15:clr>
        </p15:guide>
        <p15:guide id="2" pos="31732" userDrawn="1">
          <p15:clr>
            <a:srgbClr val="FBAE40"/>
          </p15:clr>
        </p15:guide>
        <p15:guide id="3" pos="7918" userDrawn="1">
          <p15:clr>
            <a:srgbClr val="FBAE40"/>
          </p15:clr>
        </p15:guide>
        <p15:guide id="4" pos="8440" userDrawn="1">
          <p15:clr>
            <a:srgbClr val="FBAE40"/>
          </p15:clr>
        </p15:guide>
        <p15:guide id="5" pos="15833" userDrawn="1">
          <p15:clr>
            <a:srgbClr val="FBAE40"/>
          </p15:clr>
        </p15:guide>
        <p15:guide id="6" pos="16355" userDrawn="1">
          <p15:clr>
            <a:srgbClr val="FBAE40"/>
          </p15:clr>
        </p15:guide>
        <p15:guide id="7" pos="24315" userDrawn="1">
          <p15:clr>
            <a:srgbClr val="FBAE40"/>
          </p15:clr>
        </p15:guide>
        <p15:guide id="8" pos="23794" userDrawn="1">
          <p15:clr>
            <a:srgbClr val="FBAE40"/>
          </p15:clr>
        </p15:guide>
        <p15:guide id="9" orient="horz" pos="389"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hart" Target="../charts/chart5.xml"/><Relationship Id="rId18" Type="http://schemas.openxmlformats.org/officeDocument/2006/relationships/image" Target="../media/image9.svg"/><Relationship Id="rId26" Type="http://schemas.openxmlformats.org/officeDocument/2006/relationships/image" Target="../media/image17.svg"/><Relationship Id="rId21" Type="http://schemas.openxmlformats.org/officeDocument/2006/relationships/image" Target="../media/image12.png"/><Relationship Id="rId34" Type="http://schemas.openxmlformats.org/officeDocument/2006/relationships/image" Target="../media/image25.svg"/><Relationship Id="rId7" Type="http://schemas.openxmlformats.org/officeDocument/2006/relationships/image" Target="../media/image6.svg"/><Relationship Id="rId12" Type="http://schemas.openxmlformats.org/officeDocument/2006/relationships/chart" Target="../charts/chart4.xml"/><Relationship Id="rId17" Type="http://schemas.openxmlformats.org/officeDocument/2006/relationships/image" Target="../media/image8.png"/><Relationship Id="rId25" Type="http://schemas.openxmlformats.org/officeDocument/2006/relationships/image" Target="../media/image16.png"/><Relationship Id="rId33" Type="http://schemas.openxmlformats.org/officeDocument/2006/relationships/image" Target="../media/image24.png"/><Relationship Id="rId38" Type="http://schemas.openxmlformats.org/officeDocument/2006/relationships/image" Target="../media/image29.svg"/><Relationship Id="rId2" Type="http://schemas.openxmlformats.org/officeDocument/2006/relationships/notesSlide" Target="../notesSlides/notesSlide1.xml"/><Relationship Id="rId16" Type="http://schemas.openxmlformats.org/officeDocument/2006/relationships/chart" Target="../charts/chart8.xml"/><Relationship Id="rId20" Type="http://schemas.openxmlformats.org/officeDocument/2006/relationships/image" Target="../media/image11.svg"/><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3.xml"/><Relationship Id="rId24" Type="http://schemas.openxmlformats.org/officeDocument/2006/relationships/image" Target="../media/image15.svg"/><Relationship Id="rId32" Type="http://schemas.openxmlformats.org/officeDocument/2006/relationships/image" Target="../media/image23.svg"/><Relationship Id="rId37"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chart" Target="../charts/chart7.xml"/><Relationship Id="rId23" Type="http://schemas.openxmlformats.org/officeDocument/2006/relationships/image" Target="../media/image14.png"/><Relationship Id="rId28" Type="http://schemas.openxmlformats.org/officeDocument/2006/relationships/image" Target="../media/image19.svg"/><Relationship Id="rId36" Type="http://schemas.openxmlformats.org/officeDocument/2006/relationships/image" Target="../media/image27.svg"/><Relationship Id="rId10" Type="http://schemas.openxmlformats.org/officeDocument/2006/relationships/chart" Target="../charts/chart2.xml"/><Relationship Id="rId19" Type="http://schemas.openxmlformats.org/officeDocument/2006/relationships/image" Target="../media/image10.png"/><Relationship Id="rId31"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chart" Target="../charts/chart1.xml"/><Relationship Id="rId14" Type="http://schemas.openxmlformats.org/officeDocument/2006/relationships/chart" Target="../charts/chart6.xml"/><Relationship Id="rId22" Type="http://schemas.openxmlformats.org/officeDocument/2006/relationships/image" Target="../media/image13.svg"/><Relationship Id="rId27" Type="http://schemas.openxmlformats.org/officeDocument/2006/relationships/image" Target="../media/image18.png"/><Relationship Id="rId30" Type="http://schemas.openxmlformats.org/officeDocument/2006/relationships/image" Target="../media/image21.svg"/><Relationship Id="rId35" Type="http://schemas.openxmlformats.org/officeDocument/2006/relationships/image" Target="../media/image26.png"/><Relationship Id="rId8" Type="http://schemas.openxmlformats.org/officeDocument/2006/relationships/image" Target="../media/image7.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284" name="Freeform: Shape 283">
            <a:extLst>
              <a:ext uri="{FF2B5EF4-FFF2-40B4-BE49-F238E27FC236}">
                <a16:creationId xmlns:a16="http://schemas.microsoft.com/office/drawing/2014/main" id="{B17BE715-530D-474E-ACCE-A4A479CB58CE}"/>
              </a:ext>
            </a:extLst>
          </p:cNvPr>
          <p:cNvSpPr/>
          <p:nvPr/>
        </p:nvSpPr>
        <p:spPr>
          <a:xfrm>
            <a:off x="38567955" y="17883527"/>
            <a:ext cx="11723156" cy="9757948"/>
          </a:xfrm>
          <a:custGeom>
            <a:avLst/>
            <a:gdLst>
              <a:gd name="connsiteX0" fmla="*/ 9798684 w 11723156"/>
              <a:gd name="connsiteY0" fmla="*/ 0 h 9348664"/>
              <a:gd name="connsiteX1" fmla="*/ 9798964 w 11723156"/>
              <a:gd name="connsiteY1" fmla="*/ 17196 h 9348664"/>
              <a:gd name="connsiteX2" fmla="*/ 11584964 w 11723156"/>
              <a:gd name="connsiteY2" fmla="*/ 0 h 9348664"/>
              <a:gd name="connsiteX3" fmla="*/ 11723156 w 11723156"/>
              <a:gd name="connsiteY3" fmla="*/ 8538380 h 9348664"/>
              <a:gd name="connsiteX4" fmla="*/ 11437560 w 11723156"/>
              <a:gd name="connsiteY4" fmla="*/ 8571544 h 9348664"/>
              <a:gd name="connsiteX5" fmla="*/ 11120644 w 11723156"/>
              <a:gd name="connsiteY5" fmla="*/ 8547592 h 9348664"/>
              <a:gd name="connsiteX6" fmla="*/ 11076420 w 11723156"/>
              <a:gd name="connsiteY6" fmla="*/ 8532852 h 9348664"/>
              <a:gd name="connsiteX7" fmla="*/ 11220140 w 11723156"/>
              <a:gd name="connsiteY7" fmla="*/ 8871880 h 9348664"/>
              <a:gd name="connsiteX8" fmla="*/ 10958496 w 11723156"/>
              <a:gd name="connsiteY8" fmla="*/ 8899520 h 9348664"/>
              <a:gd name="connsiteX9" fmla="*/ 10507072 w 11723156"/>
              <a:gd name="connsiteY9" fmla="*/ 9126152 h 9348664"/>
              <a:gd name="connsiteX10" fmla="*/ 10026168 w 11723156"/>
              <a:gd name="connsiteY10" fmla="*/ 9052450 h 9348664"/>
              <a:gd name="connsiteX11" fmla="*/ 9069884 w 11723156"/>
              <a:gd name="connsiteY11" fmla="*/ 9129838 h 9348664"/>
              <a:gd name="connsiteX12" fmla="*/ 8382612 w 11723156"/>
              <a:gd name="connsiteY12" fmla="*/ 9144578 h 9348664"/>
              <a:gd name="connsiteX13" fmla="*/ 7673228 w 11723156"/>
              <a:gd name="connsiteY13" fmla="*/ 9207224 h 9348664"/>
              <a:gd name="connsiteX14" fmla="*/ 6341068 w 11723156"/>
              <a:gd name="connsiteY14" fmla="*/ 9186956 h 9348664"/>
              <a:gd name="connsiteX15" fmla="*/ 5526660 w 11723156"/>
              <a:gd name="connsiteY15" fmla="*/ 9290140 h 9348664"/>
              <a:gd name="connsiteX16" fmla="*/ 4865184 w 11723156"/>
              <a:gd name="connsiteY16" fmla="*/ 9266186 h 9348664"/>
              <a:gd name="connsiteX17" fmla="*/ 4636708 w 11723156"/>
              <a:gd name="connsiteY17" fmla="*/ 9186956 h 9348664"/>
              <a:gd name="connsiteX18" fmla="*/ 4319788 w 11723156"/>
              <a:gd name="connsiteY18" fmla="*/ 9236704 h 9348664"/>
              <a:gd name="connsiteX19" fmla="*/ 4296272 w 11723156"/>
              <a:gd name="connsiteY19" fmla="*/ 9228558 h 9348664"/>
              <a:gd name="connsiteX20" fmla="*/ 4148964 w 11723156"/>
              <a:gd name="connsiteY20" fmla="*/ 9257896 h 9348664"/>
              <a:gd name="connsiteX21" fmla="*/ 3740380 w 11723156"/>
              <a:gd name="connsiteY21" fmla="*/ 9290140 h 9348664"/>
              <a:gd name="connsiteX22" fmla="*/ 3628432 w 11723156"/>
              <a:gd name="connsiteY22" fmla="*/ 9284596 h 9348664"/>
              <a:gd name="connsiteX23" fmla="*/ 3613888 w 11723156"/>
              <a:gd name="connsiteY23" fmla="*/ 9291060 h 9348664"/>
              <a:gd name="connsiteX24" fmla="*/ 3448260 w 11723156"/>
              <a:gd name="connsiteY24" fmla="*/ 9336204 h 9348664"/>
              <a:gd name="connsiteX25" fmla="*/ 2702028 w 11723156"/>
              <a:gd name="connsiteY25" fmla="*/ 9286454 h 9348664"/>
              <a:gd name="connsiteX26" fmla="*/ 2702028 w 11723156"/>
              <a:gd name="connsiteY26" fmla="*/ 9211208 h 9348664"/>
              <a:gd name="connsiteX27" fmla="*/ 2689204 w 11723156"/>
              <a:gd name="connsiteY27" fmla="*/ 9214594 h 9348664"/>
              <a:gd name="connsiteX28" fmla="*/ 2533508 w 11723156"/>
              <a:gd name="connsiteY28" fmla="*/ 9236704 h 9348664"/>
              <a:gd name="connsiteX29" fmla="*/ 2312400 w 11723156"/>
              <a:gd name="connsiteY29" fmla="*/ 9100356 h 9348664"/>
              <a:gd name="connsiteX30" fmla="*/ 1661980 w 11723156"/>
              <a:gd name="connsiteY30" fmla="*/ 9336204 h 9348664"/>
              <a:gd name="connsiteX31" fmla="*/ 915748 w 11723156"/>
              <a:gd name="connsiteY31" fmla="*/ 9286454 h 9348664"/>
              <a:gd name="connsiteX32" fmla="*/ 915748 w 11723156"/>
              <a:gd name="connsiteY32" fmla="*/ 8881092 h 9348664"/>
              <a:gd name="connsiteX33" fmla="*/ 431156 w 11723156"/>
              <a:gd name="connsiteY33" fmla="*/ 8881092 h 9348664"/>
              <a:gd name="connsiteX34" fmla="*/ 431156 w 11723156"/>
              <a:gd name="connsiteY34" fmla="*/ 9098514 h 9348664"/>
              <a:gd name="connsiteX35" fmla="*/ 0 w 11723156"/>
              <a:gd name="connsiteY35" fmla="*/ 9098514 h 9348664"/>
              <a:gd name="connsiteX36" fmla="*/ 3684 w 11723156"/>
              <a:gd name="connsiteY36" fmla="*/ 8344912 h 9348664"/>
              <a:gd name="connsiteX37" fmla="*/ 433000 w 11723156"/>
              <a:gd name="connsiteY37" fmla="*/ 8344912 h 9348664"/>
              <a:gd name="connsiteX38" fmla="*/ 433000 w 11723156"/>
              <a:gd name="connsiteY38" fmla="*/ 8547592 h 9348664"/>
              <a:gd name="connsiteX39" fmla="*/ 917588 w 11723156"/>
              <a:gd name="connsiteY39" fmla="*/ 8547592 h 9348664"/>
              <a:gd name="connsiteX40" fmla="*/ 917588 w 11723156"/>
              <a:gd name="connsiteY40" fmla="*/ 7978244 h 9348664"/>
              <a:gd name="connsiteX41" fmla="*/ 431156 w 11723156"/>
              <a:gd name="connsiteY41" fmla="*/ 7978244 h 9348664"/>
              <a:gd name="connsiteX42" fmla="*/ 431156 w 11723156"/>
              <a:gd name="connsiteY42" fmla="*/ 8168026 h 9348664"/>
              <a:gd name="connsiteX43" fmla="*/ 3684 w 11723156"/>
              <a:gd name="connsiteY43" fmla="*/ 8168026 h 9348664"/>
              <a:gd name="connsiteX44" fmla="*/ 7372 w 11723156"/>
              <a:gd name="connsiteY44" fmla="*/ 7327824 h 9348664"/>
              <a:gd name="connsiteX45" fmla="*/ 431156 w 11723156"/>
              <a:gd name="connsiteY45" fmla="*/ 7327824 h 9348664"/>
              <a:gd name="connsiteX46" fmla="*/ 431156 w 11723156"/>
              <a:gd name="connsiteY46" fmla="*/ 7582096 h 9348664"/>
              <a:gd name="connsiteX47" fmla="*/ 915748 w 11723156"/>
              <a:gd name="connsiteY47" fmla="*/ 7582096 h 9348664"/>
              <a:gd name="connsiteX48" fmla="*/ 915748 w 11723156"/>
              <a:gd name="connsiteY48" fmla="*/ 7012748 h 9348664"/>
              <a:gd name="connsiteX49" fmla="*/ 431156 w 11723156"/>
              <a:gd name="connsiteY49" fmla="*/ 7012748 h 9348664"/>
              <a:gd name="connsiteX50" fmla="*/ 431156 w 11723156"/>
              <a:gd name="connsiteY50" fmla="*/ 7150940 h 9348664"/>
              <a:gd name="connsiteX51" fmla="*/ 7372 w 11723156"/>
              <a:gd name="connsiteY51" fmla="*/ 7150940 h 9348664"/>
              <a:gd name="connsiteX52" fmla="*/ 11056 w 11723156"/>
              <a:gd name="connsiteY52" fmla="*/ 6472880 h 9348664"/>
              <a:gd name="connsiteX53" fmla="*/ 431156 w 11723156"/>
              <a:gd name="connsiteY53" fmla="*/ 6472880 h 9348664"/>
              <a:gd name="connsiteX54" fmla="*/ 431156 w 11723156"/>
              <a:gd name="connsiteY54" fmla="*/ 6679246 h 9348664"/>
              <a:gd name="connsiteX55" fmla="*/ 915748 w 11723156"/>
              <a:gd name="connsiteY55" fmla="*/ 6679246 h 9348664"/>
              <a:gd name="connsiteX56" fmla="*/ 915748 w 11723156"/>
              <a:gd name="connsiteY56" fmla="*/ 6109898 h 9348664"/>
              <a:gd name="connsiteX57" fmla="*/ 431156 w 11723156"/>
              <a:gd name="connsiteY57" fmla="*/ 6109898 h 9348664"/>
              <a:gd name="connsiteX58" fmla="*/ 431156 w 11723156"/>
              <a:gd name="connsiteY58" fmla="*/ 6295996 h 9348664"/>
              <a:gd name="connsiteX59" fmla="*/ 12900 w 11723156"/>
              <a:gd name="connsiteY59" fmla="*/ 6295996 h 9348664"/>
              <a:gd name="connsiteX60" fmla="*/ 14740 w 11723156"/>
              <a:gd name="connsiteY60" fmla="*/ 5472376 h 9348664"/>
              <a:gd name="connsiteX61" fmla="*/ 431156 w 11723156"/>
              <a:gd name="connsiteY61" fmla="*/ 5472376 h 9348664"/>
              <a:gd name="connsiteX62" fmla="*/ 431156 w 11723156"/>
              <a:gd name="connsiteY62" fmla="*/ 5687954 h 9348664"/>
              <a:gd name="connsiteX63" fmla="*/ 915748 w 11723156"/>
              <a:gd name="connsiteY63" fmla="*/ 5687954 h 9348664"/>
              <a:gd name="connsiteX64" fmla="*/ 915748 w 11723156"/>
              <a:gd name="connsiteY64" fmla="*/ 5118604 h 9348664"/>
              <a:gd name="connsiteX65" fmla="*/ 431156 w 11723156"/>
              <a:gd name="connsiteY65" fmla="*/ 5118604 h 9348664"/>
              <a:gd name="connsiteX66" fmla="*/ 431156 w 11723156"/>
              <a:gd name="connsiteY66" fmla="*/ 5295490 h 9348664"/>
              <a:gd name="connsiteX67" fmla="*/ 16584 w 11723156"/>
              <a:gd name="connsiteY67" fmla="*/ 5295490 h 9348664"/>
              <a:gd name="connsiteX68" fmla="*/ 18428 w 11723156"/>
              <a:gd name="connsiteY68" fmla="*/ 4604534 h 9348664"/>
              <a:gd name="connsiteX69" fmla="*/ 431156 w 11723156"/>
              <a:gd name="connsiteY69" fmla="*/ 4604534 h 9348664"/>
              <a:gd name="connsiteX70" fmla="*/ 431156 w 11723156"/>
              <a:gd name="connsiteY70" fmla="*/ 4786946 h 9348664"/>
              <a:gd name="connsiteX71" fmla="*/ 915748 w 11723156"/>
              <a:gd name="connsiteY71" fmla="*/ 4786946 h 9348664"/>
              <a:gd name="connsiteX72" fmla="*/ 915748 w 11723156"/>
              <a:gd name="connsiteY72" fmla="*/ 4217598 h 9348664"/>
              <a:gd name="connsiteX73" fmla="*/ 431156 w 11723156"/>
              <a:gd name="connsiteY73" fmla="*/ 4217598 h 9348664"/>
              <a:gd name="connsiteX74" fmla="*/ 431156 w 11723156"/>
              <a:gd name="connsiteY74" fmla="*/ 4429492 h 9348664"/>
              <a:gd name="connsiteX75" fmla="*/ 20268 w 11723156"/>
              <a:gd name="connsiteY75" fmla="*/ 4429492 h 9348664"/>
              <a:gd name="connsiteX76" fmla="*/ 23952 w 11723156"/>
              <a:gd name="connsiteY76" fmla="*/ 3583760 h 9348664"/>
              <a:gd name="connsiteX77" fmla="*/ 433000 w 11723156"/>
              <a:gd name="connsiteY77" fmla="*/ 3583760 h 9348664"/>
              <a:gd name="connsiteX78" fmla="*/ 433000 w 11723156"/>
              <a:gd name="connsiteY78" fmla="*/ 3777228 h 9348664"/>
              <a:gd name="connsiteX79" fmla="*/ 917588 w 11723156"/>
              <a:gd name="connsiteY79" fmla="*/ 3777228 h 9348664"/>
              <a:gd name="connsiteX80" fmla="*/ 917588 w 11723156"/>
              <a:gd name="connsiteY80" fmla="*/ 3207880 h 9348664"/>
              <a:gd name="connsiteX81" fmla="*/ 431156 w 11723156"/>
              <a:gd name="connsiteY81" fmla="*/ 3207880 h 9348664"/>
              <a:gd name="connsiteX82" fmla="*/ 431156 w 11723156"/>
              <a:gd name="connsiteY82" fmla="*/ 3408720 h 9348664"/>
              <a:gd name="connsiteX83" fmla="*/ 23952 w 11723156"/>
              <a:gd name="connsiteY83" fmla="*/ 3408720 h 9348664"/>
              <a:gd name="connsiteX84" fmla="*/ 27636 w 11723156"/>
              <a:gd name="connsiteY84" fmla="*/ 2750928 h 9348664"/>
              <a:gd name="connsiteX85" fmla="*/ 433000 w 11723156"/>
              <a:gd name="connsiteY85" fmla="*/ 2750928 h 9348664"/>
              <a:gd name="connsiteX86" fmla="*/ 433000 w 11723156"/>
              <a:gd name="connsiteY86" fmla="*/ 2874380 h 9348664"/>
              <a:gd name="connsiteX87" fmla="*/ 917588 w 11723156"/>
              <a:gd name="connsiteY87" fmla="*/ 2874380 h 9348664"/>
              <a:gd name="connsiteX88" fmla="*/ 917588 w 11723156"/>
              <a:gd name="connsiteY88" fmla="*/ 2305032 h 9348664"/>
              <a:gd name="connsiteX89" fmla="*/ 431156 w 11723156"/>
              <a:gd name="connsiteY89" fmla="*/ 2305032 h 9348664"/>
              <a:gd name="connsiteX90" fmla="*/ 431156 w 11723156"/>
              <a:gd name="connsiteY90" fmla="*/ 2574044 h 9348664"/>
              <a:gd name="connsiteX91" fmla="*/ 27636 w 11723156"/>
              <a:gd name="connsiteY91" fmla="*/ 2574044 h 9348664"/>
              <a:gd name="connsiteX92" fmla="*/ 31324 w 11723156"/>
              <a:gd name="connsiteY92" fmla="*/ 1803856 h 9348664"/>
              <a:gd name="connsiteX93" fmla="*/ 431156 w 11723156"/>
              <a:gd name="connsiteY93" fmla="*/ 1803856 h 9348664"/>
              <a:gd name="connsiteX94" fmla="*/ 431156 w 11723156"/>
              <a:gd name="connsiteY94" fmla="*/ 1918096 h 9348664"/>
              <a:gd name="connsiteX95" fmla="*/ 915748 w 11723156"/>
              <a:gd name="connsiteY95" fmla="*/ 1918096 h 9348664"/>
              <a:gd name="connsiteX96" fmla="*/ 915748 w 11723156"/>
              <a:gd name="connsiteY96" fmla="*/ 1346904 h 9348664"/>
              <a:gd name="connsiteX97" fmla="*/ 431156 w 11723156"/>
              <a:gd name="connsiteY97" fmla="*/ 1346904 h 9348664"/>
              <a:gd name="connsiteX98" fmla="*/ 431156 w 11723156"/>
              <a:gd name="connsiteY98" fmla="*/ 1625130 h 9348664"/>
              <a:gd name="connsiteX99" fmla="*/ 31324 w 11723156"/>
              <a:gd name="connsiteY99" fmla="*/ 1625130 h 9348664"/>
              <a:gd name="connsiteX100" fmla="*/ 35008 w 11723156"/>
              <a:gd name="connsiteY100" fmla="*/ 851258 h 9348664"/>
              <a:gd name="connsiteX101" fmla="*/ 431156 w 11723156"/>
              <a:gd name="connsiteY101" fmla="*/ 851258 h 9348664"/>
              <a:gd name="connsiteX102" fmla="*/ 431156 w 11723156"/>
              <a:gd name="connsiteY102" fmla="*/ 1013404 h 9348664"/>
              <a:gd name="connsiteX103" fmla="*/ 915748 w 11723156"/>
              <a:gd name="connsiteY103" fmla="*/ 1013404 h 9348664"/>
              <a:gd name="connsiteX104" fmla="*/ 915748 w 11723156"/>
              <a:gd name="connsiteY104" fmla="*/ 444056 h 9348664"/>
              <a:gd name="connsiteX105" fmla="*/ 431156 w 11723156"/>
              <a:gd name="connsiteY105" fmla="*/ 444056 h 9348664"/>
              <a:gd name="connsiteX106" fmla="*/ 431156 w 11723156"/>
              <a:gd name="connsiteY106" fmla="*/ 674372 h 9348664"/>
              <a:gd name="connsiteX107" fmla="*/ 36852 w 11723156"/>
              <a:gd name="connsiteY107" fmla="*/ 674372 h 9348664"/>
              <a:gd name="connsiteX108" fmla="*/ 38692 w 11723156"/>
              <a:gd name="connsiteY108" fmla="*/ 93970 h 934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1723156" h="9348664">
                <a:moveTo>
                  <a:pt x="9798684" y="0"/>
                </a:moveTo>
                <a:lnTo>
                  <a:pt x="9798964" y="17196"/>
                </a:lnTo>
                <a:lnTo>
                  <a:pt x="11584964" y="0"/>
                </a:lnTo>
                <a:lnTo>
                  <a:pt x="11723156" y="8538380"/>
                </a:lnTo>
                <a:cubicBezTo>
                  <a:pt x="11636556" y="8534694"/>
                  <a:pt x="11540744" y="8543908"/>
                  <a:pt x="11437560" y="8571544"/>
                </a:cubicBezTo>
                <a:cubicBezTo>
                  <a:pt x="11339904" y="8595498"/>
                  <a:pt x="11214612" y="8584444"/>
                  <a:pt x="11120644" y="8547592"/>
                </a:cubicBezTo>
                <a:cubicBezTo>
                  <a:pt x="11113272" y="8543908"/>
                  <a:pt x="11085632" y="8523640"/>
                  <a:pt x="11076420" y="8532852"/>
                </a:cubicBezTo>
                <a:cubicBezTo>
                  <a:pt x="10993508" y="8615766"/>
                  <a:pt x="11260676" y="8831344"/>
                  <a:pt x="11220140" y="8871880"/>
                </a:cubicBezTo>
                <a:cubicBezTo>
                  <a:pt x="11155652" y="8938212"/>
                  <a:pt x="11030356" y="8866352"/>
                  <a:pt x="10958496" y="8899520"/>
                </a:cubicBezTo>
                <a:cubicBezTo>
                  <a:pt x="10835044" y="8956638"/>
                  <a:pt x="10601044" y="9032184"/>
                  <a:pt x="10507072" y="9126152"/>
                </a:cubicBezTo>
                <a:cubicBezTo>
                  <a:pt x="10503388" y="9129838"/>
                  <a:pt x="10166200" y="9052450"/>
                  <a:pt x="10026168" y="9052450"/>
                </a:cubicBezTo>
                <a:cubicBezTo>
                  <a:pt x="9711092" y="9052450"/>
                  <a:pt x="9397856" y="9129838"/>
                  <a:pt x="9069884" y="9129838"/>
                </a:cubicBezTo>
                <a:cubicBezTo>
                  <a:pt x="8839564" y="9129838"/>
                  <a:pt x="8612932" y="9144578"/>
                  <a:pt x="8382612" y="9144578"/>
                </a:cubicBezTo>
                <a:cubicBezTo>
                  <a:pt x="8137552" y="9144578"/>
                  <a:pt x="7894336" y="9207224"/>
                  <a:pt x="7673228" y="9207224"/>
                </a:cubicBezTo>
                <a:cubicBezTo>
                  <a:pt x="7229176" y="9207224"/>
                  <a:pt x="6786964" y="9144578"/>
                  <a:pt x="6341068" y="9186956"/>
                </a:cubicBezTo>
                <a:cubicBezTo>
                  <a:pt x="6068368" y="9212752"/>
                  <a:pt x="5803040" y="9315936"/>
                  <a:pt x="5526660" y="9290140"/>
                </a:cubicBezTo>
                <a:cubicBezTo>
                  <a:pt x="5311080" y="9269872"/>
                  <a:pt x="5077076" y="9295668"/>
                  <a:pt x="4865184" y="9266186"/>
                </a:cubicBezTo>
                <a:cubicBezTo>
                  <a:pt x="4784112" y="9255132"/>
                  <a:pt x="4714092" y="9194328"/>
                  <a:pt x="4636708" y="9186956"/>
                </a:cubicBezTo>
                <a:cubicBezTo>
                  <a:pt x="4531680" y="9177744"/>
                  <a:pt x="4417444" y="9253288"/>
                  <a:pt x="4319788" y="9236704"/>
                </a:cubicBezTo>
                <a:lnTo>
                  <a:pt x="4296272" y="9228558"/>
                </a:lnTo>
                <a:lnTo>
                  <a:pt x="4148964" y="9257896"/>
                </a:lnTo>
                <a:cubicBezTo>
                  <a:pt x="4013996" y="9283692"/>
                  <a:pt x="3878572" y="9303038"/>
                  <a:pt x="3740380" y="9290140"/>
                </a:cubicBezTo>
                <a:lnTo>
                  <a:pt x="3628432" y="9284596"/>
                </a:lnTo>
                <a:lnTo>
                  <a:pt x="3613888" y="9291060"/>
                </a:lnTo>
                <a:cubicBezTo>
                  <a:pt x="3560540" y="9311558"/>
                  <a:pt x="3505840" y="9327912"/>
                  <a:pt x="3448260" y="9336204"/>
                </a:cubicBezTo>
                <a:cubicBezTo>
                  <a:pt x="3184776" y="9373056"/>
                  <a:pt x="2947088" y="9319620"/>
                  <a:pt x="2702028" y="9286454"/>
                </a:cubicBezTo>
                <a:lnTo>
                  <a:pt x="2702028" y="9211208"/>
                </a:lnTo>
                <a:lnTo>
                  <a:pt x="2689204" y="9214594"/>
                </a:lnTo>
                <a:cubicBezTo>
                  <a:pt x="2635308" y="9230256"/>
                  <a:pt x="2582336" y="9244996"/>
                  <a:pt x="2533508" y="9236704"/>
                </a:cubicBezTo>
                <a:cubicBezTo>
                  <a:pt x="2441380" y="9220124"/>
                  <a:pt x="2399000" y="9085616"/>
                  <a:pt x="2312400" y="9100356"/>
                </a:cubicBezTo>
                <a:cubicBezTo>
                  <a:pt x="2076556" y="9140892"/>
                  <a:pt x="1892300" y="9303036"/>
                  <a:pt x="1661980" y="9336204"/>
                </a:cubicBezTo>
                <a:cubicBezTo>
                  <a:pt x="1398496" y="9373056"/>
                  <a:pt x="1160808" y="9319620"/>
                  <a:pt x="915748" y="9286454"/>
                </a:cubicBezTo>
                <a:lnTo>
                  <a:pt x="915748" y="8881092"/>
                </a:lnTo>
                <a:lnTo>
                  <a:pt x="431156" y="8881092"/>
                </a:lnTo>
                <a:lnTo>
                  <a:pt x="431156" y="9098514"/>
                </a:lnTo>
                <a:lnTo>
                  <a:pt x="0" y="9098514"/>
                </a:lnTo>
                <a:lnTo>
                  <a:pt x="3684" y="8344912"/>
                </a:lnTo>
                <a:lnTo>
                  <a:pt x="433000" y="8344912"/>
                </a:lnTo>
                <a:lnTo>
                  <a:pt x="433000" y="8547592"/>
                </a:lnTo>
                <a:lnTo>
                  <a:pt x="917588" y="8547592"/>
                </a:lnTo>
                <a:lnTo>
                  <a:pt x="917588" y="7978244"/>
                </a:lnTo>
                <a:lnTo>
                  <a:pt x="431156" y="7978244"/>
                </a:lnTo>
                <a:lnTo>
                  <a:pt x="431156" y="8168026"/>
                </a:lnTo>
                <a:lnTo>
                  <a:pt x="3684" y="8168026"/>
                </a:lnTo>
                <a:lnTo>
                  <a:pt x="7372" y="7327824"/>
                </a:lnTo>
                <a:lnTo>
                  <a:pt x="431156" y="7327824"/>
                </a:lnTo>
                <a:lnTo>
                  <a:pt x="431156" y="7582096"/>
                </a:lnTo>
                <a:lnTo>
                  <a:pt x="915748" y="7582096"/>
                </a:lnTo>
                <a:lnTo>
                  <a:pt x="915748" y="7012748"/>
                </a:lnTo>
                <a:lnTo>
                  <a:pt x="431156" y="7012748"/>
                </a:lnTo>
                <a:lnTo>
                  <a:pt x="431156" y="7150940"/>
                </a:lnTo>
                <a:lnTo>
                  <a:pt x="7372" y="7150940"/>
                </a:lnTo>
                <a:lnTo>
                  <a:pt x="11056" y="6472880"/>
                </a:lnTo>
                <a:lnTo>
                  <a:pt x="431156" y="6472880"/>
                </a:lnTo>
                <a:lnTo>
                  <a:pt x="431156" y="6679246"/>
                </a:lnTo>
                <a:lnTo>
                  <a:pt x="915748" y="6679246"/>
                </a:lnTo>
                <a:lnTo>
                  <a:pt x="915748" y="6109898"/>
                </a:lnTo>
                <a:lnTo>
                  <a:pt x="431156" y="6109898"/>
                </a:lnTo>
                <a:lnTo>
                  <a:pt x="431156" y="6295996"/>
                </a:lnTo>
                <a:lnTo>
                  <a:pt x="12900" y="6295996"/>
                </a:lnTo>
                <a:lnTo>
                  <a:pt x="14740" y="5472376"/>
                </a:lnTo>
                <a:lnTo>
                  <a:pt x="431156" y="5472376"/>
                </a:lnTo>
                <a:lnTo>
                  <a:pt x="431156" y="5687954"/>
                </a:lnTo>
                <a:lnTo>
                  <a:pt x="915748" y="5687954"/>
                </a:lnTo>
                <a:lnTo>
                  <a:pt x="915748" y="5118604"/>
                </a:lnTo>
                <a:lnTo>
                  <a:pt x="431156" y="5118604"/>
                </a:lnTo>
                <a:lnTo>
                  <a:pt x="431156" y="5295490"/>
                </a:lnTo>
                <a:lnTo>
                  <a:pt x="16584" y="5295490"/>
                </a:lnTo>
                <a:lnTo>
                  <a:pt x="18428" y="4604534"/>
                </a:lnTo>
                <a:lnTo>
                  <a:pt x="431156" y="4604534"/>
                </a:lnTo>
                <a:lnTo>
                  <a:pt x="431156" y="4786946"/>
                </a:lnTo>
                <a:lnTo>
                  <a:pt x="915748" y="4786946"/>
                </a:lnTo>
                <a:lnTo>
                  <a:pt x="915748" y="4217598"/>
                </a:lnTo>
                <a:lnTo>
                  <a:pt x="431156" y="4217598"/>
                </a:lnTo>
                <a:lnTo>
                  <a:pt x="431156" y="4429492"/>
                </a:lnTo>
                <a:lnTo>
                  <a:pt x="20268" y="4429492"/>
                </a:lnTo>
                <a:lnTo>
                  <a:pt x="23952" y="3583760"/>
                </a:lnTo>
                <a:lnTo>
                  <a:pt x="433000" y="3583760"/>
                </a:lnTo>
                <a:lnTo>
                  <a:pt x="433000" y="3777228"/>
                </a:lnTo>
                <a:lnTo>
                  <a:pt x="917588" y="3777228"/>
                </a:lnTo>
                <a:lnTo>
                  <a:pt x="917588" y="3207880"/>
                </a:lnTo>
                <a:lnTo>
                  <a:pt x="431156" y="3207880"/>
                </a:lnTo>
                <a:lnTo>
                  <a:pt x="431156" y="3408720"/>
                </a:lnTo>
                <a:lnTo>
                  <a:pt x="23952" y="3408720"/>
                </a:lnTo>
                <a:lnTo>
                  <a:pt x="27636" y="2750928"/>
                </a:lnTo>
                <a:lnTo>
                  <a:pt x="433000" y="2750928"/>
                </a:lnTo>
                <a:lnTo>
                  <a:pt x="433000" y="2874380"/>
                </a:lnTo>
                <a:lnTo>
                  <a:pt x="917588" y="2874380"/>
                </a:lnTo>
                <a:lnTo>
                  <a:pt x="917588" y="2305032"/>
                </a:lnTo>
                <a:lnTo>
                  <a:pt x="431156" y="2305032"/>
                </a:lnTo>
                <a:lnTo>
                  <a:pt x="431156" y="2574044"/>
                </a:lnTo>
                <a:lnTo>
                  <a:pt x="27636" y="2574044"/>
                </a:lnTo>
                <a:lnTo>
                  <a:pt x="31324" y="1803856"/>
                </a:lnTo>
                <a:lnTo>
                  <a:pt x="431156" y="1803856"/>
                </a:lnTo>
                <a:lnTo>
                  <a:pt x="431156" y="1918096"/>
                </a:lnTo>
                <a:lnTo>
                  <a:pt x="915748" y="1918096"/>
                </a:lnTo>
                <a:lnTo>
                  <a:pt x="915748" y="1346904"/>
                </a:lnTo>
                <a:lnTo>
                  <a:pt x="431156" y="1346904"/>
                </a:lnTo>
                <a:lnTo>
                  <a:pt x="431156" y="1625130"/>
                </a:lnTo>
                <a:lnTo>
                  <a:pt x="31324" y="1625130"/>
                </a:lnTo>
                <a:lnTo>
                  <a:pt x="35008" y="851258"/>
                </a:lnTo>
                <a:lnTo>
                  <a:pt x="431156" y="851258"/>
                </a:lnTo>
                <a:lnTo>
                  <a:pt x="431156" y="1013404"/>
                </a:lnTo>
                <a:lnTo>
                  <a:pt x="915748" y="1013404"/>
                </a:lnTo>
                <a:lnTo>
                  <a:pt x="915748" y="444056"/>
                </a:lnTo>
                <a:lnTo>
                  <a:pt x="431156" y="444056"/>
                </a:lnTo>
                <a:lnTo>
                  <a:pt x="431156" y="674372"/>
                </a:lnTo>
                <a:lnTo>
                  <a:pt x="36852" y="674372"/>
                </a:lnTo>
                <a:lnTo>
                  <a:pt x="38692" y="93970"/>
                </a:lnTo>
                <a:close/>
              </a:path>
            </a:pathLst>
          </a:custGeom>
          <a:solidFill>
            <a:srgbClr val="FFC000"/>
          </a:solidFill>
          <a:ln w="18414" cap="flat">
            <a:noFill/>
            <a:prstDash val="solid"/>
            <a:miter/>
          </a:ln>
        </p:spPr>
        <p:txBody>
          <a:bodyPr rtlCol="0" anchor="ctr"/>
          <a:lstStyle/>
          <a:p>
            <a:endParaRPr lang="en-GB"/>
          </a:p>
        </p:txBody>
      </p:sp>
      <p:sp>
        <p:nvSpPr>
          <p:cNvPr id="18" name="Rectangle: Rounded Corners 17">
            <a:extLst>
              <a:ext uri="{FF2B5EF4-FFF2-40B4-BE49-F238E27FC236}">
                <a16:creationId xmlns:a16="http://schemas.microsoft.com/office/drawing/2014/main" id="{921691AD-2D81-4E97-AE9D-DD49125E891E}"/>
              </a:ext>
            </a:extLst>
          </p:cNvPr>
          <p:cNvSpPr/>
          <p:nvPr/>
        </p:nvSpPr>
        <p:spPr>
          <a:xfrm>
            <a:off x="831850" y="4151079"/>
            <a:ext cx="11737975" cy="7728155"/>
          </a:xfrm>
          <a:prstGeom prst="roundRect">
            <a:avLst>
              <a:gd name="adj" fmla="val 41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0" rIns="792000" bIns="612000" rtlCol="0" anchor="b" anchorCtr="0"/>
          <a:lstStyle/>
          <a:p>
            <a:pPr algn="just">
              <a:lnSpc>
                <a:spcPts val="3600"/>
              </a:lnSpc>
              <a:spcAft>
                <a:spcPts val="1800"/>
              </a:spcAft>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Social determinants of health (SDOH) are the conditions in the environments where people are born, live, learn, work, play, worship, and age that affect a wide range of health, functioning, and quality-of-life outcomes and risks (WHO, 2017).</a:t>
            </a:r>
          </a:p>
          <a:p>
            <a:pPr marL="457200" indent="-457200">
              <a:lnSpc>
                <a:spcPts val="3600"/>
              </a:lnSpc>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SDOH data-driven insights are the key to bridging inequity in access to healthcare across our communities and establishing coordinated interventions outside of clinical care to deliver the right care, to the right patient, in the right context, at the right time.</a:t>
            </a:r>
          </a:p>
          <a:p>
            <a:pPr marL="457200" indent="-457200">
              <a:lnSpc>
                <a:spcPts val="3600"/>
              </a:lnSpc>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If the patient's SDOH factors are recognized by the primary care provider, and used to help inform their care, the patient is more likely to adhere to their health treatment plan. Social determinants of health are among the most influential factors that influence health outcomes.</a:t>
            </a:r>
          </a:p>
        </p:txBody>
      </p:sp>
      <p:pic>
        <p:nvPicPr>
          <p:cNvPr id="30" name="Picture 29">
            <a:extLst>
              <a:ext uri="{FF2B5EF4-FFF2-40B4-BE49-F238E27FC236}">
                <a16:creationId xmlns:a16="http://schemas.microsoft.com/office/drawing/2014/main" id="{4E53AA22-5F50-45BA-9335-D2EB3F086AFB}"/>
              </a:ext>
            </a:extLst>
          </p:cNvPr>
          <p:cNvPicPr>
            <a:picLocks noChangeAspect="1"/>
          </p:cNvPicPr>
          <p:nvPr/>
        </p:nvPicPr>
        <p:blipFill>
          <a:blip r:embed="rId3"/>
          <a:stretch>
            <a:fillRect/>
          </a:stretch>
        </p:blipFill>
        <p:spPr>
          <a:xfrm>
            <a:off x="46703455" y="28467365"/>
            <a:ext cx="3685174" cy="3685174"/>
          </a:xfrm>
          <a:prstGeom prst="rect">
            <a:avLst/>
          </a:prstGeom>
        </p:spPr>
      </p:pic>
      <p:sp>
        <p:nvSpPr>
          <p:cNvPr id="6" name="Freeform: Shape 5">
            <a:extLst>
              <a:ext uri="{FF2B5EF4-FFF2-40B4-BE49-F238E27FC236}">
                <a16:creationId xmlns:a16="http://schemas.microsoft.com/office/drawing/2014/main" id="{E267DFEF-2240-4263-8409-E6FDD3B9B972}"/>
              </a:ext>
            </a:extLst>
          </p:cNvPr>
          <p:cNvSpPr/>
          <p:nvPr/>
        </p:nvSpPr>
        <p:spPr>
          <a:xfrm>
            <a:off x="817771" y="3965557"/>
            <a:ext cx="5613862" cy="894783"/>
          </a:xfrm>
          <a:custGeom>
            <a:avLst/>
            <a:gdLst>
              <a:gd name="connsiteX0" fmla="*/ 0 w 3225165"/>
              <a:gd name="connsiteY0" fmla="*/ 0 h 665797"/>
              <a:gd name="connsiteX1" fmla="*/ 3225165 w 3225165"/>
              <a:gd name="connsiteY1" fmla="*/ 0 h 665797"/>
              <a:gd name="connsiteX2" fmla="*/ 3225165 w 3225165"/>
              <a:gd name="connsiteY2" fmla="*/ 665798 h 665797"/>
              <a:gd name="connsiteX3" fmla="*/ 0 w 3225165"/>
              <a:gd name="connsiteY3" fmla="*/ 665798 h 665797"/>
            </a:gdLst>
            <a:ahLst/>
            <a:cxnLst>
              <a:cxn ang="0">
                <a:pos x="connsiteX0" y="connsiteY0"/>
              </a:cxn>
              <a:cxn ang="0">
                <a:pos x="connsiteX1" y="connsiteY1"/>
              </a:cxn>
              <a:cxn ang="0">
                <a:pos x="connsiteX2" y="connsiteY2"/>
              </a:cxn>
              <a:cxn ang="0">
                <a:pos x="connsiteX3" y="connsiteY3"/>
              </a:cxn>
            </a:cxnLst>
            <a:rect l="l" t="t" r="r" b="b"/>
            <a:pathLst>
              <a:path w="3225165" h="665797">
                <a:moveTo>
                  <a:pt x="0" y="0"/>
                </a:moveTo>
                <a:lnTo>
                  <a:pt x="3225165" y="0"/>
                </a:lnTo>
                <a:lnTo>
                  <a:pt x="3225165" y="665798"/>
                </a:lnTo>
                <a:lnTo>
                  <a:pt x="0" y="665798"/>
                </a:lnTo>
                <a:close/>
              </a:path>
            </a:pathLst>
          </a:custGeom>
          <a:solidFill>
            <a:srgbClr val="351C75"/>
          </a:solidFill>
          <a:ln w="9525" cap="flat">
            <a:noFill/>
            <a:prstDash val="solid"/>
            <a:miter/>
          </a:ln>
        </p:spPr>
        <p:txBody>
          <a:bodyPr lIns="1692000" tIns="0" rIns="432000" bIns="1224000" rtlCol="0" anchor="t"/>
          <a:lstStyle/>
          <a:p>
            <a:pPr algn="ctr">
              <a:lnSpc>
                <a:spcPts val="8500"/>
              </a:lnSpc>
            </a:pPr>
            <a:r>
              <a:rPr lang="en-US" sz="4800" b="1" spc="-150" dirty="0">
                <a:solidFill>
                  <a:schemeClr val="bg1"/>
                </a:solidFill>
                <a:latin typeface="Roboto" panose="02000000000000000000" pitchFamily="2" charset="0"/>
                <a:ea typeface="Roboto" panose="02000000000000000000" pitchFamily="2" charset="0"/>
                <a:cs typeface="Arial Bold" panose="020B0704020202020204" pitchFamily="34" charset="0"/>
              </a:rPr>
              <a:t>Background</a:t>
            </a:r>
          </a:p>
        </p:txBody>
      </p:sp>
      <p:sp>
        <p:nvSpPr>
          <p:cNvPr id="10" name="Freeform: Shape 9">
            <a:extLst>
              <a:ext uri="{FF2B5EF4-FFF2-40B4-BE49-F238E27FC236}">
                <a16:creationId xmlns:a16="http://schemas.microsoft.com/office/drawing/2014/main" id="{98DEBCE5-31BD-45EF-9ADD-99CAAEFC4638}"/>
              </a:ext>
            </a:extLst>
          </p:cNvPr>
          <p:cNvSpPr/>
          <p:nvPr/>
        </p:nvSpPr>
        <p:spPr>
          <a:xfrm>
            <a:off x="2128583" y="3745381"/>
            <a:ext cx="14080" cy="1335135"/>
          </a:xfrm>
          <a:custGeom>
            <a:avLst/>
            <a:gdLst>
              <a:gd name="connsiteX0" fmla="*/ 0 w 10477"/>
              <a:gd name="connsiteY0" fmla="*/ 0 h 993457"/>
              <a:gd name="connsiteX1" fmla="*/ 10478 w 10477"/>
              <a:gd name="connsiteY1" fmla="*/ 0 h 993457"/>
              <a:gd name="connsiteX2" fmla="*/ 10478 w 10477"/>
              <a:gd name="connsiteY2" fmla="*/ 993458 h 993457"/>
              <a:gd name="connsiteX3" fmla="*/ 0 w 1047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10477" h="993457">
                <a:moveTo>
                  <a:pt x="0" y="0"/>
                </a:moveTo>
                <a:lnTo>
                  <a:pt x="10478" y="0"/>
                </a:lnTo>
                <a:lnTo>
                  <a:pt x="10478" y="993458"/>
                </a:lnTo>
                <a:lnTo>
                  <a:pt x="0" y="993458"/>
                </a:lnTo>
                <a:close/>
              </a:path>
            </a:pathLst>
          </a:custGeom>
          <a:solidFill>
            <a:srgbClr val="D00000">
              <a:alpha val="50000"/>
            </a:srgbClr>
          </a:solidFill>
          <a:ln w="9525" cap="flat">
            <a:noFill/>
            <a:prstDash val="solid"/>
            <a:miter/>
          </a:ln>
        </p:spPr>
        <p:txBody>
          <a:bodyPr rtlCol="0" anchor="ctr"/>
          <a:lstStyle/>
          <a:p>
            <a:endParaRPr lang="en-GB"/>
          </a:p>
        </p:txBody>
      </p:sp>
      <p:grpSp>
        <p:nvGrpSpPr>
          <p:cNvPr id="16" name="Group 15">
            <a:extLst>
              <a:ext uri="{FF2B5EF4-FFF2-40B4-BE49-F238E27FC236}">
                <a16:creationId xmlns:a16="http://schemas.microsoft.com/office/drawing/2014/main" id="{EAE7AF49-36C0-4A54-AC22-22657B3E9594}"/>
              </a:ext>
            </a:extLst>
          </p:cNvPr>
          <p:cNvGrpSpPr/>
          <p:nvPr/>
        </p:nvGrpSpPr>
        <p:grpSpPr>
          <a:xfrm>
            <a:off x="982902" y="3745381"/>
            <a:ext cx="2895566" cy="1335135"/>
            <a:chOff x="24101107" y="15963900"/>
            <a:chExt cx="2154554" cy="993457"/>
          </a:xfrm>
        </p:grpSpPr>
        <p:sp>
          <p:nvSpPr>
            <p:cNvPr id="9" name="Freeform: Shape 8">
              <a:extLst>
                <a:ext uri="{FF2B5EF4-FFF2-40B4-BE49-F238E27FC236}">
                  <a16:creationId xmlns:a16="http://schemas.microsoft.com/office/drawing/2014/main" id="{8E9E8B74-619C-49CB-9921-858CD2D85B46}"/>
                </a:ext>
              </a:extLst>
            </p:cNvPr>
            <p:cNvSpPr/>
            <p:nvPr/>
          </p:nvSpPr>
          <p:spPr>
            <a:xfrm>
              <a:off x="24101107" y="15963900"/>
              <a:ext cx="863917" cy="993457"/>
            </a:xfrm>
            <a:custGeom>
              <a:avLst/>
              <a:gdLst>
                <a:gd name="connsiteX0" fmla="*/ 0 w 863917"/>
                <a:gd name="connsiteY0" fmla="*/ 0 h 993457"/>
                <a:gd name="connsiteX1" fmla="*/ 863918 w 863917"/>
                <a:gd name="connsiteY1" fmla="*/ 0 h 993457"/>
                <a:gd name="connsiteX2" fmla="*/ 863918 w 863917"/>
                <a:gd name="connsiteY2" fmla="*/ 993458 h 993457"/>
                <a:gd name="connsiteX3" fmla="*/ 0 w 86391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863917" h="993457">
                  <a:moveTo>
                    <a:pt x="0" y="0"/>
                  </a:moveTo>
                  <a:lnTo>
                    <a:pt x="863918" y="0"/>
                  </a:lnTo>
                  <a:lnTo>
                    <a:pt x="863918" y="993458"/>
                  </a:lnTo>
                  <a:lnTo>
                    <a:pt x="0" y="993458"/>
                  </a:lnTo>
                  <a:close/>
                </a:path>
              </a:pathLst>
            </a:custGeom>
            <a:gradFill>
              <a:gsLst>
                <a:gs pos="0">
                  <a:srgbClr val="FF6100"/>
                </a:gs>
                <a:gs pos="98000">
                  <a:srgbClr val="FF0000"/>
                </a:gs>
              </a:gsLst>
              <a:lin ang="5400000" scaled="1"/>
            </a:gra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FE95ADC-40E9-4610-A6B3-2AF086153405}"/>
                </a:ext>
              </a:extLst>
            </p:cNvPr>
            <p:cNvSpPr/>
            <p:nvPr/>
          </p:nvSpPr>
          <p:spPr>
            <a:xfrm>
              <a:off x="24965024" y="15963900"/>
              <a:ext cx="1290637" cy="163830"/>
            </a:xfrm>
            <a:custGeom>
              <a:avLst/>
              <a:gdLst>
                <a:gd name="connsiteX0" fmla="*/ 1290638 w 1290637"/>
                <a:gd name="connsiteY0" fmla="*/ 163830 h 163830"/>
                <a:gd name="connsiteX1" fmla="*/ 0 w 1290637"/>
                <a:gd name="connsiteY1" fmla="*/ 163830 h 163830"/>
                <a:gd name="connsiteX2" fmla="*/ 0 w 1290637"/>
                <a:gd name="connsiteY2" fmla="*/ 0 h 163830"/>
                <a:gd name="connsiteX3" fmla="*/ 90488 w 1290637"/>
                <a:gd name="connsiteY3" fmla="*/ 102870 h 163830"/>
                <a:gd name="connsiteX4" fmla="*/ 1229678 w 1290637"/>
                <a:gd name="connsiteY4" fmla="*/ 10287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163830"/>
                  </a:moveTo>
                  <a:lnTo>
                    <a:pt x="0" y="163830"/>
                  </a:lnTo>
                  <a:lnTo>
                    <a:pt x="0" y="0"/>
                  </a:lnTo>
                  <a:lnTo>
                    <a:pt x="90488" y="102870"/>
                  </a:lnTo>
                  <a:lnTo>
                    <a:pt x="1229678" y="102870"/>
                  </a:lnTo>
                  <a:close/>
                </a:path>
              </a:pathLst>
            </a:custGeom>
            <a:solidFill>
              <a:srgbClr val="D00000"/>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C792927-B517-498F-A60A-1F9C076ABA17}"/>
                </a:ext>
              </a:extLst>
            </p:cNvPr>
            <p:cNvSpPr/>
            <p:nvPr/>
          </p:nvSpPr>
          <p:spPr>
            <a:xfrm>
              <a:off x="24965024" y="16793527"/>
              <a:ext cx="1290637" cy="163830"/>
            </a:xfrm>
            <a:custGeom>
              <a:avLst/>
              <a:gdLst>
                <a:gd name="connsiteX0" fmla="*/ 1290638 w 1290637"/>
                <a:gd name="connsiteY0" fmla="*/ 0 h 163830"/>
                <a:gd name="connsiteX1" fmla="*/ 0 w 1290637"/>
                <a:gd name="connsiteY1" fmla="*/ 0 h 163830"/>
                <a:gd name="connsiteX2" fmla="*/ 0 w 1290637"/>
                <a:gd name="connsiteY2" fmla="*/ 163830 h 163830"/>
                <a:gd name="connsiteX3" fmla="*/ 90488 w 1290637"/>
                <a:gd name="connsiteY3" fmla="*/ 60008 h 163830"/>
                <a:gd name="connsiteX4" fmla="*/ 1229678 w 1290637"/>
                <a:gd name="connsiteY4" fmla="*/ 60008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0"/>
                  </a:moveTo>
                  <a:lnTo>
                    <a:pt x="0" y="0"/>
                  </a:lnTo>
                  <a:lnTo>
                    <a:pt x="0" y="163830"/>
                  </a:lnTo>
                  <a:lnTo>
                    <a:pt x="90488" y="60008"/>
                  </a:lnTo>
                  <a:lnTo>
                    <a:pt x="1229678" y="60008"/>
                  </a:lnTo>
                  <a:close/>
                </a:path>
              </a:pathLst>
            </a:custGeom>
            <a:solidFill>
              <a:srgbClr val="960000"/>
            </a:solidFill>
            <a:ln w="9525" cap="flat">
              <a:noFill/>
              <a:prstDash val="solid"/>
              <a:miter/>
            </a:ln>
          </p:spPr>
          <p:txBody>
            <a:bodyPr rtlCol="0" anchor="ctr"/>
            <a:lstStyle/>
            <a:p>
              <a:endParaRPr lang="en-GB"/>
            </a:p>
          </p:txBody>
        </p:sp>
      </p:grpSp>
      <p:sp>
        <p:nvSpPr>
          <p:cNvPr id="152" name="Rectangle: Rounded Corners 151">
            <a:extLst>
              <a:ext uri="{FF2B5EF4-FFF2-40B4-BE49-F238E27FC236}">
                <a16:creationId xmlns:a16="http://schemas.microsoft.com/office/drawing/2014/main" id="{2AC94FC6-8ADA-4223-8C61-9E4301DDEF4A}"/>
              </a:ext>
            </a:extLst>
          </p:cNvPr>
          <p:cNvSpPr/>
          <p:nvPr/>
        </p:nvSpPr>
        <p:spPr>
          <a:xfrm>
            <a:off x="831850" y="12306882"/>
            <a:ext cx="11737975" cy="3408205"/>
          </a:xfrm>
          <a:prstGeom prst="roundRect">
            <a:avLst>
              <a:gd name="adj" fmla="val 11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540000" rIns="792000" bIns="612000" rtlCol="0" anchor="ctr" anchorCtr="0"/>
          <a:lstStyle/>
          <a:p>
            <a:pPr algn="ctr">
              <a:lnSpc>
                <a:spcPts val="3600"/>
              </a:lnSpc>
              <a:spcAft>
                <a:spcPts val="600"/>
              </a:spcAft>
            </a:pPr>
            <a:r>
              <a:rPr lang="en-US" sz="2500" b="1" dirty="0">
                <a:solidFill>
                  <a:schemeClr val="tx1">
                    <a:lumMod val="95000"/>
                    <a:lumOff val="5000"/>
                  </a:schemeClr>
                </a:solidFill>
                <a:latin typeface="+mn-lt"/>
                <a:ea typeface="Roboto" panose="02000000000000000000" pitchFamily="2" charset="0"/>
                <a:cs typeface="Arial" panose="020B0604020202020204" pitchFamily="34" charset="0"/>
              </a:rPr>
              <a:t>Did you know...that 80% of what makes up someone's health is determined by what happens outside of the hospital and health clinic? Of the 80%, the largest segment is made up of the "Social Determinants of Health" or "Socioeconomic Factors“</a:t>
            </a:r>
          </a:p>
          <a:p>
            <a:pPr algn="ctr">
              <a:lnSpc>
                <a:spcPts val="3600"/>
              </a:lnSpc>
              <a:spcAft>
                <a:spcPts val="1800"/>
              </a:spcAft>
            </a:pPr>
            <a:r>
              <a:rPr lang="en-US" sz="2500" b="1" dirty="0">
                <a:solidFill>
                  <a:schemeClr val="tx1">
                    <a:lumMod val="95000"/>
                    <a:lumOff val="5000"/>
                  </a:schemeClr>
                </a:solidFill>
                <a:latin typeface="+mn-lt"/>
                <a:ea typeface="Roboto" panose="02000000000000000000" pitchFamily="2" charset="0"/>
                <a:cs typeface="Arial" panose="020B0604020202020204" pitchFamily="34" charset="0"/>
              </a:rPr>
              <a:t>( </a:t>
            </a:r>
            <a:r>
              <a:rPr lang="en-US" sz="2500" b="1" dirty="0" err="1">
                <a:solidFill>
                  <a:schemeClr val="tx1">
                    <a:lumMod val="95000"/>
                    <a:lumOff val="5000"/>
                  </a:schemeClr>
                </a:solidFill>
                <a:latin typeface="+mn-lt"/>
                <a:ea typeface="Roboto" panose="02000000000000000000" pitchFamily="2" charset="0"/>
                <a:cs typeface="Arial" panose="020B0604020202020204" pitchFamily="34" charset="0"/>
              </a:rPr>
              <a:t>Andermann</a:t>
            </a:r>
            <a:r>
              <a:rPr lang="en-US" sz="2500" b="1" dirty="0">
                <a:solidFill>
                  <a:schemeClr val="tx1">
                    <a:lumMod val="95000"/>
                    <a:lumOff val="5000"/>
                  </a:schemeClr>
                </a:solidFill>
                <a:latin typeface="+mn-lt"/>
                <a:ea typeface="Roboto" panose="02000000000000000000" pitchFamily="2" charset="0"/>
                <a:cs typeface="Arial" panose="020B0604020202020204" pitchFamily="34" charset="0"/>
              </a:rPr>
              <a:t>, 2018) </a:t>
            </a:r>
          </a:p>
        </p:txBody>
      </p:sp>
      <p:grpSp>
        <p:nvGrpSpPr>
          <p:cNvPr id="167" name="Group 166">
            <a:extLst>
              <a:ext uri="{FF2B5EF4-FFF2-40B4-BE49-F238E27FC236}">
                <a16:creationId xmlns:a16="http://schemas.microsoft.com/office/drawing/2014/main" id="{11296C65-5286-48C2-945F-FA14DADC0A73}"/>
              </a:ext>
            </a:extLst>
          </p:cNvPr>
          <p:cNvGrpSpPr/>
          <p:nvPr/>
        </p:nvGrpSpPr>
        <p:grpSpPr>
          <a:xfrm>
            <a:off x="831850" y="12101909"/>
            <a:ext cx="1129021" cy="783805"/>
            <a:chOff x="5727127" y="14507916"/>
            <a:chExt cx="230804" cy="160232"/>
          </a:xfrm>
          <a:solidFill>
            <a:schemeClr val="accent3">
              <a:lumMod val="65000"/>
            </a:schemeClr>
          </a:solidFill>
        </p:grpSpPr>
        <p:sp>
          <p:nvSpPr>
            <p:cNvPr id="170" name="TextBox 169">
              <a:extLst>
                <a:ext uri="{FF2B5EF4-FFF2-40B4-BE49-F238E27FC236}">
                  <a16:creationId xmlns:a16="http://schemas.microsoft.com/office/drawing/2014/main" id="{FA43106D-9424-4501-81F2-9111402EE535}"/>
                </a:ext>
              </a:extLst>
            </p:cNvPr>
            <p:cNvSpPr txBox="1"/>
            <p:nvPr/>
          </p:nvSpPr>
          <p:spPr>
            <a:xfrm>
              <a:off x="5727127" y="14507916"/>
              <a:ext cx="109500" cy="160232"/>
            </a:xfrm>
            <a:custGeom>
              <a:avLst/>
              <a:gdLst/>
              <a:ahLst/>
              <a:cxnLst/>
              <a:rect l="l" t="t" r="r" b="b"/>
              <a:pathLst>
                <a:path w="109500" h="160232">
                  <a:moveTo>
                    <a:pt x="100961" y="0"/>
                  </a:moveTo>
                  <a:lnTo>
                    <a:pt x="100961" y="8539"/>
                  </a:lnTo>
                  <a:cubicBezTo>
                    <a:pt x="81827" y="12473"/>
                    <a:pt x="67415" y="18794"/>
                    <a:pt x="57725" y="27500"/>
                  </a:cubicBezTo>
                  <a:cubicBezTo>
                    <a:pt x="47872" y="36374"/>
                    <a:pt x="42946" y="49936"/>
                    <a:pt x="42946" y="68186"/>
                  </a:cubicBezTo>
                  <a:cubicBezTo>
                    <a:pt x="42946" y="78483"/>
                    <a:pt x="44539" y="86604"/>
                    <a:pt x="47726" y="92547"/>
                  </a:cubicBezTo>
                  <a:cubicBezTo>
                    <a:pt x="50587" y="90371"/>
                    <a:pt x="53324" y="88592"/>
                    <a:pt x="55939" y="87211"/>
                  </a:cubicBezTo>
                  <a:cubicBezTo>
                    <a:pt x="58554" y="85829"/>
                    <a:pt x="61557" y="84720"/>
                    <a:pt x="64947" y="83883"/>
                  </a:cubicBezTo>
                  <a:cubicBezTo>
                    <a:pt x="68337" y="83046"/>
                    <a:pt x="71994" y="82627"/>
                    <a:pt x="75917" y="82627"/>
                  </a:cubicBezTo>
                  <a:cubicBezTo>
                    <a:pt x="86703" y="82627"/>
                    <a:pt x="95038" y="86394"/>
                    <a:pt x="100920" y="93929"/>
                  </a:cubicBezTo>
                  <a:cubicBezTo>
                    <a:pt x="106640" y="101296"/>
                    <a:pt x="109500" y="109165"/>
                    <a:pt x="109500" y="117537"/>
                  </a:cubicBezTo>
                  <a:cubicBezTo>
                    <a:pt x="109500" y="131433"/>
                    <a:pt x="104603" y="141982"/>
                    <a:pt x="94808" y="149181"/>
                  </a:cubicBezTo>
                  <a:cubicBezTo>
                    <a:pt x="84846" y="156548"/>
                    <a:pt x="73460" y="160232"/>
                    <a:pt x="60652" y="160232"/>
                  </a:cubicBezTo>
                  <a:cubicBezTo>
                    <a:pt x="41816" y="160232"/>
                    <a:pt x="26915" y="153451"/>
                    <a:pt x="15948" y="139889"/>
                  </a:cubicBezTo>
                  <a:cubicBezTo>
                    <a:pt x="5316" y="126494"/>
                    <a:pt x="0" y="110463"/>
                    <a:pt x="0" y="91794"/>
                  </a:cubicBezTo>
                  <a:cubicBezTo>
                    <a:pt x="0" y="64335"/>
                    <a:pt x="9669" y="41983"/>
                    <a:pt x="29007" y="24738"/>
                  </a:cubicBezTo>
                  <a:cubicBezTo>
                    <a:pt x="37881" y="17203"/>
                    <a:pt x="48492" y="11197"/>
                    <a:pt x="60840" y="6718"/>
                  </a:cubicBezTo>
                  <a:cubicBezTo>
                    <a:pt x="73188" y="2239"/>
                    <a:pt x="86562" y="0"/>
                    <a:pt x="100961" y="0"/>
                  </a:cubicBezTo>
                  <a:close/>
                </a:path>
              </a:pathLst>
            </a:custGeom>
            <a:grpFill/>
            <a:ln>
              <a:noFill/>
            </a:ln>
            <a:effectLst/>
          </p:spPr>
          <p:txBody>
            <a:bodyPr rot="0" spcFirstLastPara="0" vertOverflow="overflow" horzOverflow="overflow" vert="horz" wrap="square" lIns="109390" tIns="54695" rIns="109390" bIns="54695" numCol="1" spcCol="0" rtlCol="0" fromWordArt="0" anchor="t" anchorCtr="0" forceAA="0" compatLnSpc="1">
              <a:prstTxWarp prst="textNoShape">
                <a:avLst/>
              </a:prstTxWarp>
              <a:noAutofit/>
            </a:bodyPr>
            <a:lstStyle/>
            <a:p>
              <a:pPr algn="ctr">
                <a:lnSpc>
                  <a:spcPts val="2991"/>
                </a:lnSpc>
                <a:spcAft>
                  <a:spcPts val="1436"/>
                </a:spcAft>
              </a:pPr>
              <a:endParaRPr lang="en-US" sz="2393" dirty="0">
                <a:solidFill>
                  <a:schemeClr val="tx1">
                    <a:lumMod val="95000"/>
                    <a:lumOff val="5000"/>
                  </a:schemeClr>
                </a:solidFill>
                <a:latin typeface="Sosa" pitchFamily="2" charset="0"/>
                <a:ea typeface="Roboto" panose="02000000000000000000" pitchFamily="2" charset="0"/>
                <a:cs typeface="Arial" panose="020B0604020202020204" pitchFamily="34" charset="0"/>
              </a:endParaRPr>
            </a:p>
          </p:txBody>
        </p:sp>
        <p:sp>
          <p:nvSpPr>
            <p:cNvPr id="171" name="TextBox 170">
              <a:extLst>
                <a:ext uri="{FF2B5EF4-FFF2-40B4-BE49-F238E27FC236}">
                  <a16:creationId xmlns:a16="http://schemas.microsoft.com/office/drawing/2014/main" id="{4CA44AE0-D40B-48D9-9D3F-1FA3F350EE89}"/>
                </a:ext>
              </a:extLst>
            </p:cNvPr>
            <p:cNvSpPr txBox="1"/>
            <p:nvPr/>
          </p:nvSpPr>
          <p:spPr>
            <a:xfrm>
              <a:off x="5846673" y="14507916"/>
              <a:ext cx="111258" cy="160232"/>
            </a:xfrm>
            <a:custGeom>
              <a:avLst/>
              <a:gdLst/>
              <a:ahLst/>
              <a:cxnLst/>
              <a:rect l="l" t="t" r="r" b="b"/>
              <a:pathLst>
                <a:path w="111258" h="160232">
                  <a:moveTo>
                    <a:pt x="102845" y="0"/>
                  </a:moveTo>
                  <a:lnTo>
                    <a:pt x="102845" y="8539"/>
                  </a:lnTo>
                  <a:cubicBezTo>
                    <a:pt x="82921" y="12473"/>
                    <a:pt x="67977" y="18794"/>
                    <a:pt x="58015" y="27500"/>
                  </a:cubicBezTo>
                  <a:cubicBezTo>
                    <a:pt x="47969" y="36542"/>
                    <a:pt x="42946" y="50104"/>
                    <a:pt x="42946" y="68186"/>
                  </a:cubicBezTo>
                  <a:cubicBezTo>
                    <a:pt x="42946" y="79488"/>
                    <a:pt x="44662" y="87608"/>
                    <a:pt x="48095" y="92547"/>
                  </a:cubicBezTo>
                  <a:cubicBezTo>
                    <a:pt x="56383" y="85934"/>
                    <a:pt x="65884" y="82627"/>
                    <a:pt x="76600" y="82627"/>
                  </a:cubicBezTo>
                  <a:cubicBezTo>
                    <a:pt x="87734" y="82627"/>
                    <a:pt x="96315" y="86394"/>
                    <a:pt x="102343" y="93929"/>
                  </a:cubicBezTo>
                  <a:cubicBezTo>
                    <a:pt x="108286" y="101379"/>
                    <a:pt x="111258" y="109249"/>
                    <a:pt x="111258" y="117537"/>
                  </a:cubicBezTo>
                  <a:cubicBezTo>
                    <a:pt x="111258" y="131433"/>
                    <a:pt x="106319" y="141982"/>
                    <a:pt x="96441" y="149181"/>
                  </a:cubicBezTo>
                  <a:cubicBezTo>
                    <a:pt x="86730" y="156548"/>
                    <a:pt x="75386" y="160232"/>
                    <a:pt x="62410" y="160232"/>
                  </a:cubicBezTo>
                  <a:cubicBezTo>
                    <a:pt x="43490" y="160232"/>
                    <a:pt x="28254" y="153451"/>
                    <a:pt x="16701" y="139889"/>
                  </a:cubicBezTo>
                  <a:cubicBezTo>
                    <a:pt x="5567" y="126494"/>
                    <a:pt x="0" y="110463"/>
                    <a:pt x="0" y="91794"/>
                  </a:cubicBezTo>
                  <a:cubicBezTo>
                    <a:pt x="0" y="77562"/>
                    <a:pt x="2805" y="64963"/>
                    <a:pt x="8413" y="53996"/>
                  </a:cubicBezTo>
                  <a:cubicBezTo>
                    <a:pt x="19966" y="30891"/>
                    <a:pt x="38300" y="14943"/>
                    <a:pt x="63415" y="6153"/>
                  </a:cubicBezTo>
                  <a:cubicBezTo>
                    <a:pt x="76056" y="2051"/>
                    <a:pt x="89199" y="0"/>
                    <a:pt x="102845" y="0"/>
                  </a:cubicBezTo>
                  <a:close/>
                </a:path>
              </a:pathLst>
            </a:custGeom>
            <a:grpFill/>
            <a:ln>
              <a:noFill/>
            </a:ln>
            <a:effectLst/>
          </p:spPr>
          <p:txBody>
            <a:bodyPr rot="0" spcFirstLastPara="0" vertOverflow="overflow" horzOverflow="overflow" vert="horz" wrap="square" lIns="109390" tIns="54695" rIns="109390" bIns="54695" numCol="1" spcCol="0" rtlCol="0" fromWordArt="0" anchor="t" anchorCtr="0" forceAA="0" compatLnSpc="1">
              <a:prstTxWarp prst="textNoShape">
                <a:avLst/>
              </a:prstTxWarp>
              <a:noAutofit/>
            </a:bodyPr>
            <a:lstStyle/>
            <a:p>
              <a:pPr algn="ctr">
                <a:lnSpc>
                  <a:spcPts val="2991"/>
                </a:lnSpc>
                <a:spcAft>
                  <a:spcPts val="1436"/>
                </a:spcAft>
              </a:pPr>
              <a:endParaRPr lang="en-US" sz="2393" dirty="0">
                <a:solidFill>
                  <a:schemeClr val="tx1">
                    <a:lumMod val="95000"/>
                    <a:lumOff val="5000"/>
                  </a:schemeClr>
                </a:solidFill>
                <a:latin typeface="Sosa" pitchFamily="2" charset="0"/>
                <a:ea typeface="Roboto" panose="02000000000000000000" pitchFamily="2" charset="0"/>
                <a:cs typeface="Arial" panose="020B0604020202020204" pitchFamily="34" charset="0"/>
              </a:endParaRPr>
            </a:p>
          </p:txBody>
        </p:sp>
      </p:grpSp>
      <p:grpSp>
        <p:nvGrpSpPr>
          <p:cNvPr id="172" name="Group 171">
            <a:extLst>
              <a:ext uri="{FF2B5EF4-FFF2-40B4-BE49-F238E27FC236}">
                <a16:creationId xmlns:a16="http://schemas.microsoft.com/office/drawing/2014/main" id="{1DCA6CAB-F25F-4319-9629-709A9807DC6E}"/>
              </a:ext>
            </a:extLst>
          </p:cNvPr>
          <p:cNvGrpSpPr/>
          <p:nvPr/>
        </p:nvGrpSpPr>
        <p:grpSpPr>
          <a:xfrm rot="10800000">
            <a:off x="11440804" y="15136255"/>
            <a:ext cx="1129021" cy="783805"/>
            <a:chOff x="5727127" y="14507916"/>
            <a:chExt cx="230804" cy="160232"/>
          </a:xfrm>
          <a:solidFill>
            <a:schemeClr val="accent3">
              <a:lumMod val="65000"/>
            </a:schemeClr>
          </a:solidFill>
        </p:grpSpPr>
        <p:sp>
          <p:nvSpPr>
            <p:cNvPr id="173" name="TextBox 172">
              <a:extLst>
                <a:ext uri="{FF2B5EF4-FFF2-40B4-BE49-F238E27FC236}">
                  <a16:creationId xmlns:a16="http://schemas.microsoft.com/office/drawing/2014/main" id="{9796D352-4FF1-4EFC-8E09-E4E018C6013C}"/>
                </a:ext>
              </a:extLst>
            </p:cNvPr>
            <p:cNvSpPr txBox="1"/>
            <p:nvPr/>
          </p:nvSpPr>
          <p:spPr>
            <a:xfrm>
              <a:off x="5727127" y="14507916"/>
              <a:ext cx="109500" cy="160232"/>
            </a:xfrm>
            <a:custGeom>
              <a:avLst/>
              <a:gdLst/>
              <a:ahLst/>
              <a:cxnLst/>
              <a:rect l="l" t="t" r="r" b="b"/>
              <a:pathLst>
                <a:path w="109500" h="160232">
                  <a:moveTo>
                    <a:pt x="100961" y="0"/>
                  </a:moveTo>
                  <a:lnTo>
                    <a:pt x="100961" y="8539"/>
                  </a:lnTo>
                  <a:cubicBezTo>
                    <a:pt x="81827" y="12473"/>
                    <a:pt x="67415" y="18794"/>
                    <a:pt x="57725" y="27500"/>
                  </a:cubicBezTo>
                  <a:cubicBezTo>
                    <a:pt x="47872" y="36374"/>
                    <a:pt x="42946" y="49936"/>
                    <a:pt x="42946" y="68186"/>
                  </a:cubicBezTo>
                  <a:cubicBezTo>
                    <a:pt x="42946" y="78483"/>
                    <a:pt x="44539" y="86604"/>
                    <a:pt x="47726" y="92547"/>
                  </a:cubicBezTo>
                  <a:cubicBezTo>
                    <a:pt x="50587" y="90371"/>
                    <a:pt x="53324" y="88592"/>
                    <a:pt x="55939" y="87211"/>
                  </a:cubicBezTo>
                  <a:cubicBezTo>
                    <a:pt x="58554" y="85829"/>
                    <a:pt x="61557" y="84720"/>
                    <a:pt x="64947" y="83883"/>
                  </a:cubicBezTo>
                  <a:cubicBezTo>
                    <a:pt x="68337" y="83046"/>
                    <a:pt x="71994" y="82627"/>
                    <a:pt x="75917" y="82627"/>
                  </a:cubicBezTo>
                  <a:cubicBezTo>
                    <a:pt x="86703" y="82627"/>
                    <a:pt x="95038" y="86394"/>
                    <a:pt x="100920" y="93929"/>
                  </a:cubicBezTo>
                  <a:cubicBezTo>
                    <a:pt x="106640" y="101296"/>
                    <a:pt x="109500" y="109165"/>
                    <a:pt x="109500" y="117537"/>
                  </a:cubicBezTo>
                  <a:cubicBezTo>
                    <a:pt x="109500" y="131433"/>
                    <a:pt x="104603" y="141982"/>
                    <a:pt x="94808" y="149181"/>
                  </a:cubicBezTo>
                  <a:cubicBezTo>
                    <a:pt x="84846" y="156548"/>
                    <a:pt x="73460" y="160232"/>
                    <a:pt x="60652" y="160232"/>
                  </a:cubicBezTo>
                  <a:cubicBezTo>
                    <a:pt x="41816" y="160232"/>
                    <a:pt x="26915" y="153451"/>
                    <a:pt x="15948" y="139889"/>
                  </a:cubicBezTo>
                  <a:cubicBezTo>
                    <a:pt x="5316" y="126494"/>
                    <a:pt x="0" y="110463"/>
                    <a:pt x="0" y="91794"/>
                  </a:cubicBezTo>
                  <a:cubicBezTo>
                    <a:pt x="0" y="64335"/>
                    <a:pt x="9669" y="41983"/>
                    <a:pt x="29007" y="24738"/>
                  </a:cubicBezTo>
                  <a:cubicBezTo>
                    <a:pt x="37881" y="17203"/>
                    <a:pt x="48492" y="11197"/>
                    <a:pt x="60840" y="6718"/>
                  </a:cubicBezTo>
                  <a:cubicBezTo>
                    <a:pt x="73188" y="2239"/>
                    <a:pt x="86562" y="0"/>
                    <a:pt x="100961" y="0"/>
                  </a:cubicBezTo>
                  <a:close/>
                </a:path>
              </a:pathLst>
            </a:custGeom>
            <a:grpFill/>
            <a:ln>
              <a:noFill/>
            </a:ln>
            <a:effectLst/>
          </p:spPr>
          <p:txBody>
            <a:bodyPr rot="0" spcFirstLastPara="0" vertOverflow="overflow" horzOverflow="overflow" vert="horz" wrap="square" lIns="109390" tIns="54695" rIns="109390" bIns="54695" numCol="1" spcCol="0" rtlCol="0" fromWordArt="0" anchor="t" anchorCtr="0" forceAA="0" compatLnSpc="1">
              <a:prstTxWarp prst="textNoShape">
                <a:avLst/>
              </a:prstTxWarp>
              <a:noAutofit/>
            </a:bodyPr>
            <a:lstStyle/>
            <a:p>
              <a:pPr algn="ctr">
                <a:lnSpc>
                  <a:spcPts val="2991"/>
                </a:lnSpc>
                <a:spcAft>
                  <a:spcPts val="1436"/>
                </a:spcAft>
              </a:pPr>
              <a:endParaRPr lang="en-US" sz="2393" dirty="0">
                <a:solidFill>
                  <a:schemeClr val="tx1">
                    <a:lumMod val="95000"/>
                    <a:lumOff val="5000"/>
                  </a:schemeClr>
                </a:solidFill>
                <a:latin typeface="Sosa" pitchFamily="2" charset="0"/>
                <a:ea typeface="Roboto" panose="02000000000000000000" pitchFamily="2" charset="0"/>
                <a:cs typeface="Arial" panose="020B0604020202020204" pitchFamily="34" charset="0"/>
              </a:endParaRPr>
            </a:p>
          </p:txBody>
        </p:sp>
        <p:sp>
          <p:nvSpPr>
            <p:cNvPr id="174" name="TextBox 173">
              <a:extLst>
                <a:ext uri="{FF2B5EF4-FFF2-40B4-BE49-F238E27FC236}">
                  <a16:creationId xmlns:a16="http://schemas.microsoft.com/office/drawing/2014/main" id="{81522EFE-AFD6-4F29-96AF-66DB3C4A7BEE}"/>
                </a:ext>
              </a:extLst>
            </p:cNvPr>
            <p:cNvSpPr txBox="1"/>
            <p:nvPr/>
          </p:nvSpPr>
          <p:spPr>
            <a:xfrm>
              <a:off x="5846673" y="14507916"/>
              <a:ext cx="111258" cy="160232"/>
            </a:xfrm>
            <a:custGeom>
              <a:avLst/>
              <a:gdLst/>
              <a:ahLst/>
              <a:cxnLst/>
              <a:rect l="l" t="t" r="r" b="b"/>
              <a:pathLst>
                <a:path w="111258" h="160232">
                  <a:moveTo>
                    <a:pt x="102845" y="0"/>
                  </a:moveTo>
                  <a:lnTo>
                    <a:pt x="102845" y="8539"/>
                  </a:lnTo>
                  <a:cubicBezTo>
                    <a:pt x="82921" y="12473"/>
                    <a:pt x="67977" y="18794"/>
                    <a:pt x="58015" y="27500"/>
                  </a:cubicBezTo>
                  <a:cubicBezTo>
                    <a:pt x="47969" y="36542"/>
                    <a:pt x="42946" y="50104"/>
                    <a:pt x="42946" y="68186"/>
                  </a:cubicBezTo>
                  <a:cubicBezTo>
                    <a:pt x="42946" y="79488"/>
                    <a:pt x="44662" y="87608"/>
                    <a:pt x="48095" y="92547"/>
                  </a:cubicBezTo>
                  <a:cubicBezTo>
                    <a:pt x="56383" y="85934"/>
                    <a:pt x="65884" y="82627"/>
                    <a:pt x="76600" y="82627"/>
                  </a:cubicBezTo>
                  <a:cubicBezTo>
                    <a:pt x="87734" y="82627"/>
                    <a:pt x="96315" y="86394"/>
                    <a:pt x="102343" y="93929"/>
                  </a:cubicBezTo>
                  <a:cubicBezTo>
                    <a:pt x="108286" y="101379"/>
                    <a:pt x="111258" y="109249"/>
                    <a:pt x="111258" y="117537"/>
                  </a:cubicBezTo>
                  <a:cubicBezTo>
                    <a:pt x="111258" y="131433"/>
                    <a:pt x="106319" y="141982"/>
                    <a:pt x="96441" y="149181"/>
                  </a:cubicBezTo>
                  <a:cubicBezTo>
                    <a:pt x="86730" y="156548"/>
                    <a:pt x="75386" y="160232"/>
                    <a:pt x="62410" y="160232"/>
                  </a:cubicBezTo>
                  <a:cubicBezTo>
                    <a:pt x="43490" y="160232"/>
                    <a:pt x="28254" y="153451"/>
                    <a:pt x="16701" y="139889"/>
                  </a:cubicBezTo>
                  <a:cubicBezTo>
                    <a:pt x="5567" y="126494"/>
                    <a:pt x="0" y="110463"/>
                    <a:pt x="0" y="91794"/>
                  </a:cubicBezTo>
                  <a:cubicBezTo>
                    <a:pt x="0" y="77562"/>
                    <a:pt x="2805" y="64963"/>
                    <a:pt x="8413" y="53996"/>
                  </a:cubicBezTo>
                  <a:cubicBezTo>
                    <a:pt x="19966" y="30891"/>
                    <a:pt x="38300" y="14943"/>
                    <a:pt x="63415" y="6153"/>
                  </a:cubicBezTo>
                  <a:cubicBezTo>
                    <a:pt x="76056" y="2051"/>
                    <a:pt x="89199" y="0"/>
                    <a:pt x="102845" y="0"/>
                  </a:cubicBezTo>
                  <a:close/>
                </a:path>
              </a:pathLst>
            </a:custGeom>
            <a:grpFill/>
            <a:ln>
              <a:noFill/>
            </a:ln>
            <a:effectLst/>
          </p:spPr>
          <p:txBody>
            <a:bodyPr rot="0" spcFirstLastPara="0" vertOverflow="overflow" horzOverflow="overflow" vert="horz" wrap="square" lIns="109390" tIns="54695" rIns="109390" bIns="54695" numCol="1" spcCol="0" rtlCol="0" fromWordArt="0" anchor="t" anchorCtr="0" forceAA="0" compatLnSpc="1">
              <a:prstTxWarp prst="textNoShape">
                <a:avLst/>
              </a:prstTxWarp>
              <a:noAutofit/>
            </a:bodyPr>
            <a:lstStyle/>
            <a:p>
              <a:pPr algn="ctr">
                <a:lnSpc>
                  <a:spcPts val="2991"/>
                </a:lnSpc>
                <a:spcAft>
                  <a:spcPts val="1436"/>
                </a:spcAft>
              </a:pPr>
              <a:endParaRPr lang="en-US" sz="2393" dirty="0">
                <a:solidFill>
                  <a:schemeClr val="tx1">
                    <a:lumMod val="95000"/>
                    <a:lumOff val="5000"/>
                  </a:schemeClr>
                </a:solidFill>
                <a:latin typeface="Sosa" pitchFamily="2" charset="0"/>
                <a:ea typeface="Roboto" panose="02000000000000000000" pitchFamily="2" charset="0"/>
                <a:cs typeface="Arial" panose="020B0604020202020204" pitchFamily="34" charset="0"/>
              </a:endParaRPr>
            </a:p>
          </p:txBody>
        </p:sp>
      </p:grpSp>
      <p:sp>
        <p:nvSpPr>
          <p:cNvPr id="241" name="Rectangle: Rounded Corners 240">
            <a:extLst>
              <a:ext uri="{FF2B5EF4-FFF2-40B4-BE49-F238E27FC236}">
                <a16:creationId xmlns:a16="http://schemas.microsoft.com/office/drawing/2014/main" id="{91015D23-1021-4AE4-BE0F-036BE9085755}"/>
              </a:ext>
            </a:extLst>
          </p:cNvPr>
          <p:cNvSpPr/>
          <p:nvPr/>
        </p:nvSpPr>
        <p:spPr>
          <a:xfrm>
            <a:off x="831850" y="28762975"/>
            <a:ext cx="11737975" cy="4155425"/>
          </a:xfrm>
          <a:prstGeom prst="roundRect">
            <a:avLst>
              <a:gd name="adj" fmla="val 41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0" rIns="792000" bIns="612000" rtlCol="0" anchor="b" anchorCtr="0"/>
          <a:lstStyle/>
          <a:p>
            <a:pPr algn="just">
              <a:lnSpc>
                <a:spcPts val="3600"/>
              </a:lnSpc>
              <a:spcAft>
                <a:spcPts val="1800"/>
              </a:spcAft>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The purpose of this Quality Improvement (QI) Project was to identify social needs among patients who attended a semi-rural specialty primary care clinic using the PRAPARE SDOH screening questionnaire and implement a referral process to make appropriate referrals using a resource database.</a:t>
            </a:r>
          </a:p>
        </p:txBody>
      </p:sp>
      <p:sp>
        <p:nvSpPr>
          <p:cNvPr id="242" name="Freeform: Shape 241">
            <a:extLst>
              <a:ext uri="{FF2B5EF4-FFF2-40B4-BE49-F238E27FC236}">
                <a16:creationId xmlns:a16="http://schemas.microsoft.com/office/drawing/2014/main" id="{9A009025-4018-4612-99AD-F89C6D8349DF}"/>
              </a:ext>
            </a:extLst>
          </p:cNvPr>
          <p:cNvSpPr/>
          <p:nvPr/>
        </p:nvSpPr>
        <p:spPr>
          <a:xfrm>
            <a:off x="817771" y="28577453"/>
            <a:ext cx="9806686" cy="894783"/>
          </a:xfrm>
          <a:custGeom>
            <a:avLst/>
            <a:gdLst>
              <a:gd name="connsiteX0" fmla="*/ 0 w 3225165"/>
              <a:gd name="connsiteY0" fmla="*/ 0 h 665797"/>
              <a:gd name="connsiteX1" fmla="*/ 3225165 w 3225165"/>
              <a:gd name="connsiteY1" fmla="*/ 0 h 665797"/>
              <a:gd name="connsiteX2" fmla="*/ 3225165 w 3225165"/>
              <a:gd name="connsiteY2" fmla="*/ 665798 h 665797"/>
              <a:gd name="connsiteX3" fmla="*/ 0 w 3225165"/>
              <a:gd name="connsiteY3" fmla="*/ 665798 h 665797"/>
            </a:gdLst>
            <a:ahLst/>
            <a:cxnLst>
              <a:cxn ang="0">
                <a:pos x="connsiteX0" y="connsiteY0"/>
              </a:cxn>
              <a:cxn ang="0">
                <a:pos x="connsiteX1" y="connsiteY1"/>
              </a:cxn>
              <a:cxn ang="0">
                <a:pos x="connsiteX2" y="connsiteY2"/>
              </a:cxn>
              <a:cxn ang="0">
                <a:pos x="connsiteX3" y="connsiteY3"/>
              </a:cxn>
            </a:cxnLst>
            <a:rect l="l" t="t" r="r" b="b"/>
            <a:pathLst>
              <a:path w="3225165" h="665797">
                <a:moveTo>
                  <a:pt x="0" y="0"/>
                </a:moveTo>
                <a:lnTo>
                  <a:pt x="3225165" y="0"/>
                </a:lnTo>
                <a:lnTo>
                  <a:pt x="3225165" y="665798"/>
                </a:lnTo>
                <a:lnTo>
                  <a:pt x="0" y="665798"/>
                </a:lnTo>
                <a:close/>
              </a:path>
            </a:pathLst>
          </a:custGeom>
          <a:solidFill>
            <a:srgbClr val="351C75"/>
          </a:solidFill>
          <a:ln w="9525" cap="flat">
            <a:noFill/>
            <a:prstDash val="solid"/>
            <a:miter/>
          </a:ln>
        </p:spPr>
        <p:txBody>
          <a:bodyPr lIns="1692000" tIns="0" rIns="432000" bIns="1224000" rtlCol="0" anchor="t"/>
          <a:lstStyle/>
          <a:p>
            <a:pPr algn="ctr">
              <a:lnSpc>
                <a:spcPts val="8500"/>
              </a:lnSpc>
            </a:pPr>
            <a:r>
              <a:rPr lang="en-US" sz="4800" b="1" spc="-150" dirty="0">
                <a:solidFill>
                  <a:schemeClr val="bg1"/>
                </a:solidFill>
                <a:latin typeface="Roboto" panose="02000000000000000000" pitchFamily="2" charset="0"/>
                <a:ea typeface="Roboto" panose="02000000000000000000" pitchFamily="2" charset="0"/>
                <a:cs typeface="Arial Bold" panose="020B0704020202020204" pitchFamily="34" charset="0"/>
              </a:rPr>
              <a:t>Purpose/Research Question</a:t>
            </a:r>
          </a:p>
        </p:txBody>
      </p:sp>
      <p:sp>
        <p:nvSpPr>
          <p:cNvPr id="243" name="Freeform: Shape 242">
            <a:extLst>
              <a:ext uri="{FF2B5EF4-FFF2-40B4-BE49-F238E27FC236}">
                <a16:creationId xmlns:a16="http://schemas.microsoft.com/office/drawing/2014/main" id="{D5163668-D768-4D81-B73C-65C4AE6050B5}"/>
              </a:ext>
            </a:extLst>
          </p:cNvPr>
          <p:cNvSpPr/>
          <p:nvPr/>
        </p:nvSpPr>
        <p:spPr>
          <a:xfrm>
            <a:off x="2128583" y="28357277"/>
            <a:ext cx="14080" cy="1335135"/>
          </a:xfrm>
          <a:custGeom>
            <a:avLst/>
            <a:gdLst>
              <a:gd name="connsiteX0" fmla="*/ 0 w 10477"/>
              <a:gd name="connsiteY0" fmla="*/ 0 h 993457"/>
              <a:gd name="connsiteX1" fmla="*/ 10478 w 10477"/>
              <a:gd name="connsiteY1" fmla="*/ 0 h 993457"/>
              <a:gd name="connsiteX2" fmla="*/ 10478 w 10477"/>
              <a:gd name="connsiteY2" fmla="*/ 993458 h 993457"/>
              <a:gd name="connsiteX3" fmla="*/ 0 w 1047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10477" h="993457">
                <a:moveTo>
                  <a:pt x="0" y="0"/>
                </a:moveTo>
                <a:lnTo>
                  <a:pt x="10478" y="0"/>
                </a:lnTo>
                <a:lnTo>
                  <a:pt x="10478" y="993458"/>
                </a:lnTo>
                <a:lnTo>
                  <a:pt x="0" y="993458"/>
                </a:lnTo>
                <a:close/>
              </a:path>
            </a:pathLst>
          </a:custGeom>
          <a:solidFill>
            <a:srgbClr val="D00000">
              <a:alpha val="50000"/>
            </a:srgbClr>
          </a:solidFill>
          <a:ln w="9525" cap="flat">
            <a:noFill/>
            <a:prstDash val="solid"/>
            <a:miter/>
          </a:ln>
        </p:spPr>
        <p:txBody>
          <a:bodyPr rtlCol="0" anchor="ctr"/>
          <a:lstStyle/>
          <a:p>
            <a:endParaRPr lang="en-GB"/>
          </a:p>
        </p:txBody>
      </p:sp>
      <p:grpSp>
        <p:nvGrpSpPr>
          <p:cNvPr id="244" name="Group 243">
            <a:extLst>
              <a:ext uri="{FF2B5EF4-FFF2-40B4-BE49-F238E27FC236}">
                <a16:creationId xmlns:a16="http://schemas.microsoft.com/office/drawing/2014/main" id="{ACA608EA-403D-42E3-9EB4-47626FB222B9}"/>
              </a:ext>
            </a:extLst>
          </p:cNvPr>
          <p:cNvGrpSpPr/>
          <p:nvPr/>
        </p:nvGrpSpPr>
        <p:grpSpPr>
          <a:xfrm>
            <a:off x="982902" y="28357277"/>
            <a:ext cx="2895566" cy="1335135"/>
            <a:chOff x="24101107" y="15963900"/>
            <a:chExt cx="2154554" cy="993457"/>
          </a:xfrm>
        </p:grpSpPr>
        <p:sp>
          <p:nvSpPr>
            <p:cNvPr id="245" name="Freeform: Shape 244">
              <a:extLst>
                <a:ext uri="{FF2B5EF4-FFF2-40B4-BE49-F238E27FC236}">
                  <a16:creationId xmlns:a16="http://schemas.microsoft.com/office/drawing/2014/main" id="{9894E1E9-AC87-414C-B1F8-258D992668F9}"/>
                </a:ext>
              </a:extLst>
            </p:cNvPr>
            <p:cNvSpPr/>
            <p:nvPr/>
          </p:nvSpPr>
          <p:spPr>
            <a:xfrm>
              <a:off x="24101107" y="15963900"/>
              <a:ext cx="863917" cy="993457"/>
            </a:xfrm>
            <a:custGeom>
              <a:avLst/>
              <a:gdLst>
                <a:gd name="connsiteX0" fmla="*/ 0 w 863917"/>
                <a:gd name="connsiteY0" fmla="*/ 0 h 993457"/>
                <a:gd name="connsiteX1" fmla="*/ 863918 w 863917"/>
                <a:gd name="connsiteY1" fmla="*/ 0 h 993457"/>
                <a:gd name="connsiteX2" fmla="*/ 863918 w 863917"/>
                <a:gd name="connsiteY2" fmla="*/ 993458 h 993457"/>
                <a:gd name="connsiteX3" fmla="*/ 0 w 86391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863917" h="993457">
                  <a:moveTo>
                    <a:pt x="0" y="0"/>
                  </a:moveTo>
                  <a:lnTo>
                    <a:pt x="863918" y="0"/>
                  </a:lnTo>
                  <a:lnTo>
                    <a:pt x="863918" y="993458"/>
                  </a:lnTo>
                  <a:lnTo>
                    <a:pt x="0" y="993458"/>
                  </a:lnTo>
                  <a:close/>
                </a:path>
              </a:pathLst>
            </a:custGeom>
            <a:gradFill>
              <a:gsLst>
                <a:gs pos="0">
                  <a:srgbClr val="FF6100"/>
                </a:gs>
                <a:gs pos="98000">
                  <a:srgbClr val="FF0000"/>
                </a:gs>
              </a:gsLst>
              <a:lin ang="5400000" scaled="1"/>
            </a:gradFill>
            <a:ln w="9525" cap="flat">
              <a:no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47A404D-A915-48DD-A812-FE36D201CE14}"/>
                </a:ext>
              </a:extLst>
            </p:cNvPr>
            <p:cNvSpPr/>
            <p:nvPr/>
          </p:nvSpPr>
          <p:spPr>
            <a:xfrm>
              <a:off x="24965024" y="15963900"/>
              <a:ext cx="1290637" cy="163830"/>
            </a:xfrm>
            <a:custGeom>
              <a:avLst/>
              <a:gdLst>
                <a:gd name="connsiteX0" fmla="*/ 1290638 w 1290637"/>
                <a:gd name="connsiteY0" fmla="*/ 163830 h 163830"/>
                <a:gd name="connsiteX1" fmla="*/ 0 w 1290637"/>
                <a:gd name="connsiteY1" fmla="*/ 163830 h 163830"/>
                <a:gd name="connsiteX2" fmla="*/ 0 w 1290637"/>
                <a:gd name="connsiteY2" fmla="*/ 0 h 163830"/>
                <a:gd name="connsiteX3" fmla="*/ 90488 w 1290637"/>
                <a:gd name="connsiteY3" fmla="*/ 102870 h 163830"/>
                <a:gd name="connsiteX4" fmla="*/ 1229678 w 1290637"/>
                <a:gd name="connsiteY4" fmla="*/ 10287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163830"/>
                  </a:moveTo>
                  <a:lnTo>
                    <a:pt x="0" y="163830"/>
                  </a:lnTo>
                  <a:lnTo>
                    <a:pt x="0" y="0"/>
                  </a:lnTo>
                  <a:lnTo>
                    <a:pt x="90488" y="102870"/>
                  </a:lnTo>
                  <a:lnTo>
                    <a:pt x="1229678" y="102870"/>
                  </a:lnTo>
                  <a:close/>
                </a:path>
              </a:pathLst>
            </a:custGeom>
            <a:solidFill>
              <a:srgbClr val="D00000"/>
            </a:solidFill>
            <a:ln w="9525" cap="flat">
              <a:no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9D1CB5D7-C210-4EFE-B990-A57B7B262343}"/>
                </a:ext>
              </a:extLst>
            </p:cNvPr>
            <p:cNvSpPr/>
            <p:nvPr/>
          </p:nvSpPr>
          <p:spPr>
            <a:xfrm>
              <a:off x="24965024" y="16793527"/>
              <a:ext cx="1290637" cy="163830"/>
            </a:xfrm>
            <a:custGeom>
              <a:avLst/>
              <a:gdLst>
                <a:gd name="connsiteX0" fmla="*/ 1290638 w 1290637"/>
                <a:gd name="connsiteY0" fmla="*/ 0 h 163830"/>
                <a:gd name="connsiteX1" fmla="*/ 0 w 1290637"/>
                <a:gd name="connsiteY1" fmla="*/ 0 h 163830"/>
                <a:gd name="connsiteX2" fmla="*/ 0 w 1290637"/>
                <a:gd name="connsiteY2" fmla="*/ 163830 h 163830"/>
                <a:gd name="connsiteX3" fmla="*/ 90488 w 1290637"/>
                <a:gd name="connsiteY3" fmla="*/ 60008 h 163830"/>
                <a:gd name="connsiteX4" fmla="*/ 1229678 w 1290637"/>
                <a:gd name="connsiteY4" fmla="*/ 60008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0"/>
                  </a:moveTo>
                  <a:lnTo>
                    <a:pt x="0" y="0"/>
                  </a:lnTo>
                  <a:lnTo>
                    <a:pt x="0" y="163830"/>
                  </a:lnTo>
                  <a:lnTo>
                    <a:pt x="90488" y="60008"/>
                  </a:lnTo>
                  <a:lnTo>
                    <a:pt x="1229678" y="60008"/>
                  </a:lnTo>
                  <a:close/>
                </a:path>
              </a:pathLst>
            </a:custGeom>
            <a:solidFill>
              <a:srgbClr val="960000"/>
            </a:solidFill>
            <a:ln w="9525" cap="flat">
              <a:noFill/>
              <a:prstDash val="solid"/>
              <a:miter/>
            </a:ln>
          </p:spPr>
          <p:txBody>
            <a:bodyPr rtlCol="0" anchor="ctr"/>
            <a:lstStyle/>
            <a:p>
              <a:endParaRPr lang="en-GB"/>
            </a:p>
          </p:txBody>
        </p:sp>
      </p:grpSp>
      <p:sp>
        <p:nvSpPr>
          <p:cNvPr id="250" name="Rectangle: Rounded Corners 249">
            <a:extLst>
              <a:ext uri="{FF2B5EF4-FFF2-40B4-BE49-F238E27FC236}">
                <a16:creationId xmlns:a16="http://schemas.microsoft.com/office/drawing/2014/main" id="{78BB36CC-266A-48D2-A39B-B0B546EE6B40}"/>
              </a:ext>
            </a:extLst>
          </p:cNvPr>
          <p:cNvSpPr/>
          <p:nvPr/>
        </p:nvSpPr>
        <p:spPr>
          <a:xfrm>
            <a:off x="13396913" y="4151079"/>
            <a:ext cx="11737975" cy="16167305"/>
          </a:xfrm>
          <a:prstGeom prst="roundRect">
            <a:avLst>
              <a:gd name="adj" fmla="val 20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1080000" rIns="792000" bIns="612000" rtlCol="0" anchor="t" anchorCtr="0"/>
          <a:lstStyle/>
          <a:p>
            <a:pPr>
              <a:lnSpc>
                <a:spcPts val="3600"/>
              </a:lnSpc>
            </a:pP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Setting: </a:t>
            </a:r>
          </a:p>
          <a:p>
            <a:pPr marL="457200" indent="-457200">
              <a:lnSpc>
                <a:spcPts val="3600"/>
              </a:lnSpc>
              <a:spcAft>
                <a:spcPts val="1200"/>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Semi rural specialty primary care  clinic in Southern Maryland; data collection X 14 weeks</a:t>
            </a:r>
          </a:p>
          <a:p>
            <a:pPr>
              <a:lnSpc>
                <a:spcPts val="3600"/>
              </a:lnSpc>
            </a:pP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Sample: </a:t>
            </a:r>
          </a:p>
          <a:p>
            <a:pPr marL="457200" indent="-457200">
              <a:lnSpc>
                <a:spcPts val="3600"/>
              </a:lnSpc>
              <a:spcAft>
                <a:spcPts val="1200"/>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A random sample of 100 patients was approached to fill the PRAPARE screening tool.</a:t>
            </a:r>
          </a:p>
          <a:p>
            <a:pPr marL="442913" indent="-442913">
              <a:lnSpc>
                <a:spcPts val="3600"/>
              </a:lnSpc>
            </a:pPr>
            <a:r>
              <a:rPr lang="en-US" sz="2400" b="1" dirty="0">
                <a:solidFill>
                  <a:schemeClr val="tx1">
                    <a:lumMod val="95000"/>
                    <a:lumOff val="5000"/>
                  </a:schemeClr>
                </a:solidFill>
                <a:latin typeface="+mn-lt"/>
                <a:ea typeface="Roboto Black" panose="02000000000000000000" pitchFamily="2" charset="0"/>
                <a:cs typeface="Arial" panose="020B0604020202020204" pitchFamily="34" charset="0"/>
              </a:rPr>
              <a:t>Intervention:</a:t>
            </a:r>
          </a:p>
          <a:p>
            <a:pPr marL="442913" indent="-442913">
              <a:lnSpc>
                <a:spcPts val="3600"/>
              </a:lnSpc>
              <a:spcAft>
                <a:spcPts val="600"/>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DNP student and clinic staff administered SDOH  screening tool.</a:t>
            </a:r>
          </a:p>
          <a:p>
            <a:pPr marL="442913" indent="-442913">
              <a:lnSpc>
                <a:spcPts val="3600"/>
              </a:lnSpc>
              <a:spcAft>
                <a:spcPts val="1200"/>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Adapted PRAPARE Screening tool (NACHC, 2019) was integrated into the daily schedule with other intake forms</a:t>
            </a:r>
          </a:p>
          <a:p>
            <a:pPr marL="442913" indent="-442913">
              <a:lnSpc>
                <a:spcPts val="3600"/>
              </a:lnSpc>
            </a:pPr>
            <a:r>
              <a:rPr lang="en-US" sz="2400" b="1" dirty="0">
                <a:solidFill>
                  <a:schemeClr val="tx1">
                    <a:lumMod val="95000"/>
                    <a:lumOff val="5000"/>
                  </a:schemeClr>
                </a:solidFill>
                <a:latin typeface="+mn-lt"/>
                <a:ea typeface="Roboto Black" panose="02000000000000000000" pitchFamily="2" charset="0"/>
                <a:cs typeface="Arial" panose="020B0604020202020204" pitchFamily="34" charset="0"/>
              </a:rPr>
              <a:t>Population:</a:t>
            </a:r>
          </a:p>
          <a:p>
            <a:pPr marL="442913" indent="-442913">
              <a:lnSpc>
                <a:spcPts val="3600"/>
              </a:lnSpc>
              <a:spcAft>
                <a:spcPts val="600"/>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Mixed population:  Medicaid, Medicare, Private pay for service (&gt;18 years of age); and self referral </a:t>
            </a:r>
          </a:p>
          <a:p>
            <a:pPr marL="442913" indent="-442913">
              <a:lnSpc>
                <a:spcPts val="3600"/>
              </a:lnSpc>
            </a:pPr>
            <a:r>
              <a:rPr lang="en-US" sz="2400" b="1" dirty="0">
                <a:solidFill>
                  <a:schemeClr val="tx1">
                    <a:lumMod val="95000"/>
                    <a:lumOff val="5000"/>
                  </a:schemeClr>
                </a:solidFill>
                <a:latin typeface="+mn-lt"/>
                <a:ea typeface="Roboto Black" panose="02000000000000000000" pitchFamily="2" charset="0"/>
                <a:cs typeface="Arial" panose="020B0604020202020204" pitchFamily="34" charset="0"/>
              </a:rPr>
              <a:t>Procedures:</a:t>
            </a:r>
          </a:p>
          <a:p>
            <a:pPr marL="442913" indent="-442913">
              <a:lnSpc>
                <a:spcPts val="3600"/>
              </a:lnSpc>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The PRAPARE Screening tool was  administered by clinic staff before patient saw the provider</a:t>
            </a:r>
          </a:p>
          <a:p>
            <a:pPr marL="442913" indent="-442913">
              <a:lnSpc>
                <a:spcPts val="3600"/>
              </a:lnSpc>
              <a:spcAft>
                <a:spcPts val="1200"/>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Flyers about SDOH resources were given after screening to increase awareness of available resources to patients</a:t>
            </a:r>
          </a:p>
          <a:p>
            <a:pPr>
              <a:lnSpc>
                <a:spcPts val="3600"/>
              </a:lnSpc>
            </a:pP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Implementation Plan/Instruments </a:t>
            </a:r>
          </a:p>
          <a:p>
            <a:pPr marL="442913" indent="-442913">
              <a:lnSpc>
                <a:spcPts val="3600"/>
              </a:lnSpc>
              <a:spcAft>
                <a:spcPts val="600"/>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The PRAPARE standardized SDOH screening tool was used to screen patients of SDOH while seeking  care at the clinic. </a:t>
            </a:r>
          </a:p>
        </p:txBody>
      </p:sp>
      <p:sp>
        <p:nvSpPr>
          <p:cNvPr id="251" name="Freeform: Shape 250">
            <a:extLst>
              <a:ext uri="{FF2B5EF4-FFF2-40B4-BE49-F238E27FC236}">
                <a16:creationId xmlns:a16="http://schemas.microsoft.com/office/drawing/2014/main" id="{B9A7F551-5947-4B76-B52A-B0507EAA4DED}"/>
              </a:ext>
            </a:extLst>
          </p:cNvPr>
          <p:cNvSpPr/>
          <p:nvPr/>
        </p:nvSpPr>
        <p:spPr>
          <a:xfrm>
            <a:off x="13382834" y="3965557"/>
            <a:ext cx="4421186" cy="894783"/>
          </a:xfrm>
          <a:custGeom>
            <a:avLst/>
            <a:gdLst>
              <a:gd name="connsiteX0" fmla="*/ 0 w 3225165"/>
              <a:gd name="connsiteY0" fmla="*/ 0 h 665797"/>
              <a:gd name="connsiteX1" fmla="*/ 3225165 w 3225165"/>
              <a:gd name="connsiteY1" fmla="*/ 0 h 665797"/>
              <a:gd name="connsiteX2" fmla="*/ 3225165 w 3225165"/>
              <a:gd name="connsiteY2" fmla="*/ 665798 h 665797"/>
              <a:gd name="connsiteX3" fmla="*/ 0 w 3225165"/>
              <a:gd name="connsiteY3" fmla="*/ 665798 h 665797"/>
            </a:gdLst>
            <a:ahLst/>
            <a:cxnLst>
              <a:cxn ang="0">
                <a:pos x="connsiteX0" y="connsiteY0"/>
              </a:cxn>
              <a:cxn ang="0">
                <a:pos x="connsiteX1" y="connsiteY1"/>
              </a:cxn>
              <a:cxn ang="0">
                <a:pos x="connsiteX2" y="connsiteY2"/>
              </a:cxn>
              <a:cxn ang="0">
                <a:pos x="connsiteX3" y="connsiteY3"/>
              </a:cxn>
            </a:cxnLst>
            <a:rect l="l" t="t" r="r" b="b"/>
            <a:pathLst>
              <a:path w="3225165" h="665797">
                <a:moveTo>
                  <a:pt x="0" y="0"/>
                </a:moveTo>
                <a:lnTo>
                  <a:pt x="3225165" y="0"/>
                </a:lnTo>
                <a:lnTo>
                  <a:pt x="3225165" y="665798"/>
                </a:lnTo>
                <a:lnTo>
                  <a:pt x="0" y="665798"/>
                </a:lnTo>
                <a:close/>
              </a:path>
            </a:pathLst>
          </a:custGeom>
          <a:solidFill>
            <a:srgbClr val="351C75"/>
          </a:solidFill>
          <a:ln w="9525" cap="flat">
            <a:noFill/>
            <a:prstDash val="solid"/>
            <a:miter/>
          </a:ln>
        </p:spPr>
        <p:txBody>
          <a:bodyPr lIns="1692000" tIns="0" rIns="432000" bIns="1224000" rtlCol="0" anchor="t"/>
          <a:lstStyle/>
          <a:p>
            <a:pPr algn="ctr">
              <a:lnSpc>
                <a:spcPts val="8500"/>
              </a:lnSpc>
            </a:pPr>
            <a:r>
              <a:rPr lang="en-US" sz="4800" b="1" spc="-150" dirty="0">
                <a:solidFill>
                  <a:schemeClr val="bg1"/>
                </a:solidFill>
                <a:latin typeface="Roboto" panose="02000000000000000000" pitchFamily="2" charset="0"/>
                <a:ea typeface="Roboto" panose="02000000000000000000" pitchFamily="2" charset="0"/>
                <a:cs typeface="Arial Bold" panose="020B0704020202020204" pitchFamily="34" charset="0"/>
              </a:rPr>
              <a:t>Methods</a:t>
            </a:r>
          </a:p>
        </p:txBody>
      </p:sp>
      <p:sp>
        <p:nvSpPr>
          <p:cNvPr id="252" name="Freeform: Shape 251">
            <a:extLst>
              <a:ext uri="{FF2B5EF4-FFF2-40B4-BE49-F238E27FC236}">
                <a16:creationId xmlns:a16="http://schemas.microsoft.com/office/drawing/2014/main" id="{91248F28-EB4A-4018-AE4C-95D2B51BF11A}"/>
              </a:ext>
            </a:extLst>
          </p:cNvPr>
          <p:cNvSpPr/>
          <p:nvPr/>
        </p:nvSpPr>
        <p:spPr>
          <a:xfrm>
            <a:off x="14693646" y="3745381"/>
            <a:ext cx="14080" cy="1335135"/>
          </a:xfrm>
          <a:custGeom>
            <a:avLst/>
            <a:gdLst>
              <a:gd name="connsiteX0" fmla="*/ 0 w 10477"/>
              <a:gd name="connsiteY0" fmla="*/ 0 h 993457"/>
              <a:gd name="connsiteX1" fmla="*/ 10478 w 10477"/>
              <a:gd name="connsiteY1" fmla="*/ 0 h 993457"/>
              <a:gd name="connsiteX2" fmla="*/ 10478 w 10477"/>
              <a:gd name="connsiteY2" fmla="*/ 993458 h 993457"/>
              <a:gd name="connsiteX3" fmla="*/ 0 w 1047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10477" h="993457">
                <a:moveTo>
                  <a:pt x="0" y="0"/>
                </a:moveTo>
                <a:lnTo>
                  <a:pt x="10478" y="0"/>
                </a:lnTo>
                <a:lnTo>
                  <a:pt x="10478" y="993458"/>
                </a:lnTo>
                <a:lnTo>
                  <a:pt x="0" y="993458"/>
                </a:lnTo>
                <a:close/>
              </a:path>
            </a:pathLst>
          </a:custGeom>
          <a:solidFill>
            <a:srgbClr val="D00000">
              <a:alpha val="50000"/>
            </a:srgbClr>
          </a:solidFill>
          <a:ln w="9525" cap="flat">
            <a:noFill/>
            <a:prstDash val="solid"/>
            <a:miter/>
          </a:ln>
        </p:spPr>
        <p:txBody>
          <a:bodyPr rtlCol="0" anchor="ctr"/>
          <a:lstStyle/>
          <a:p>
            <a:endParaRPr lang="en-GB"/>
          </a:p>
        </p:txBody>
      </p:sp>
      <p:grpSp>
        <p:nvGrpSpPr>
          <p:cNvPr id="253" name="Group 252">
            <a:extLst>
              <a:ext uri="{FF2B5EF4-FFF2-40B4-BE49-F238E27FC236}">
                <a16:creationId xmlns:a16="http://schemas.microsoft.com/office/drawing/2014/main" id="{33E5EC92-5A64-4D75-8676-DE4C49015E30}"/>
              </a:ext>
            </a:extLst>
          </p:cNvPr>
          <p:cNvGrpSpPr/>
          <p:nvPr/>
        </p:nvGrpSpPr>
        <p:grpSpPr>
          <a:xfrm>
            <a:off x="13547965" y="3745381"/>
            <a:ext cx="2895566" cy="1335135"/>
            <a:chOff x="24101107" y="15963900"/>
            <a:chExt cx="2154554" cy="993457"/>
          </a:xfrm>
        </p:grpSpPr>
        <p:sp>
          <p:nvSpPr>
            <p:cNvPr id="254" name="Freeform: Shape 253">
              <a:extLst>
                <a:ext uri="{FF2B5EF4-FFF2-40B4-BE49-F238E27FC236}">
                  <a16:creationId xmlns:a16="http://schemas.microsoft.com/office/drawing/2014/main" id="{E9A5EB2E-7F08-452C-83CC-9187A07CE565}"/>
                </a:ext>
              </a:extLst>
            </p:cNvPr>
            <p:cNvSpPr/>
            <p:nvPr/>
          </p:nvSpPr>
          <p:spPr>
            <a:xfrm>
              <a:off x="24101107" y="15963900"/>
              <a:ext cx="863917" cy="993457"/>
            </a:xfrm>
            <a:custGeom>
              <a:avLst/>
              <a:gdLst>
                <a:gd name="connsiteX0" fmla="*/ 0 w 863917"/>
                <a:gd name="connsiteY0" fmla="*/ 0 h 993457"/>
                <a:gd name="connsiteX1" fmla="*/ 863918 w 863917"/>
                <a:gd name="connsiteY1" fmla="*/ 0 h 993457"/>
                <a:gd name="connsiteX2" fmla="*/ 863918 w 863917"/>
                <a:gd name="connsiteY2" fmla="*/ 993458 h 993457"/>
                <a:gd name="connsiteX3" fmla="*/ 0 w 86391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863917" h="993457">
                  <a:moveTo>
                    <a:pt x="0" y="0"/>
                  </a:moveTo>
                  <a:lnTo>
                    <a:pt x="863918" y="0"/>
                  </a:lnTo>
                  <a:lnTo>
                    <a:pt x="863918" y="993458"/>
                  </a:lnTo>
                  <a:lnTo>
                    <a:pt x="0" y="993458"/>
                  </a:lnTo>
                  <a:close/>
                </a:path>
              </a:pathLst>
            </a:custGeom>
            <a:gradFill>
              <a:gsLst>
                <a:gs pos="0">
                  <a:srgbClr val="FF6100"/>
                </a:gs>
                <a:gs pos="98000">
                  <a:srgbClr val="FF0000"/>
                </a:gs>
              </a:gsLst>
              <a:lin ang="5400000" scaled="1"/>
            </a:gradFill>
            <a:ln w="9525" cap="flat">
              <a:no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A95519D8-E08D-4577-8BA8-CD227CC6ADA8}"/>
                </a:ext>
              </a:extLst>
            </p:cNvPr>
            <p:cNvSpPr/>
            <p:nvPr/>
          </p:nvSpPr>
          <p:spPr>
            <a:xfrm>
              <a:off x="24965024" y="15963900"/>
              <a:ext cx="1290637" cy="163830"/>
            </a:xfrm>
            <a:custGeom>
              <a:avLst/>
              <a:gdLst>
                <a:gd name="connsiteX0" fmla="*/ 1290638 w 1290637"/>
                <a:gd name="connsiteY0" fmla="*/ 163830 h 163830"/>
                <a:gd name="connsiteX1" fmla="*/ 0 w 1290637"/>
                <a:gd name="connsiteY1" fmla="*/ 163830 h 163830"/>
                <a:gd name="connsiteX2" fmla="*/ 0 w 1290637"/>
                <a:gd name="connsiteY2" fmla="*/ 0 h 163830"/>
                <a:gd name="connsiteX3" fmla="*/ 90488 w 1290637"/>
                <a:gd name="connsiteY3" fmla="*/ 102870 h 163830"/>
                <a:gd name="connsiteX4" fmla="*/ 1229678 w 1290637"/>
                <a:gd name="connsiteY4" fmla="*/ 10287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163830"/>
                  </a:moveTo>
                  <a:lnTo>
                    <a:pt x="0" y="163830"/>
                  </a:lnTo>
                  <a:lnTo>
                    <a:pt x="0" y="0"/>
                  </a:lnTo>
                  <a:lnTo>
                    <a:pt x="90488" y="102870"/>
                  </a:lnTo>
                  <a:lnTo>
                    <a:pt x="1229678" y="102870"/>
                  </a:lnTo>
                  <a:close/>
                </a:path>
              </a:pathLst>
            </a:custGeom>
            <a:solidFill>
              <a:srgbClr val="D00000"/>
            </a:solidFill>
            <a:ln w="9525" cap="flat">
              <a:no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5364A698-3F1B-4989-96EB-A13DBD45E3FF}"/>
                </a:ext>
              </a:extLst>
            </p:cNvPr>
            <p:cNvSpPr/>
            <p:nvPr/>
          </p:nvSpPr>
          <p:spPr>
            <a:xfrm>
              <a:off x="24965024" y="16793527"/>
              <a:ext cx="1290637" cy="163830"/>
            </a:xfrm>
            <a:custGeom>
              <a:avLst/>
              <a:gdLst>
                <a:gd name="connsiteX0" fmla="*/ 1290638 w 1290637"/>
                <a:gd name="connsiteY0" fmla="*/ 0 h 163830"/>
                <a:gd name="connsiteX1" fmla="*/ 0 w 1290637"/>
                <a:gd name="connsiteY1" fmla="*/ 0 h 163830"/>
                <a:gd name="connsiteX2" fmla="*/ 0 w 1290637"/>
                <a:gd name="connsiteY2" fmla="*/ 163830 h 163830"/>
                <a:gd name="connsiteX3" fmla="*/ 90488 w 1290637"/>
                <a:gd name="connsiteY3" fmla="*/ 60008 h 163830"/>
                <a:gd name="connsiteX4" fmla="*/ 1229678 w 1290637"/>
                <a:gd name="connsiteY4" fmla="*/ 60008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0"/>
                  </a:moveTo>
                  <a:lnTo>
                    <a:pt x="0" y="0"/>
                  </a:lnTo>
                  <a:lnTo>
                    <a:pt x="0" y="163830"/>
                  </a:lnTo>
                  <a:lnTo>
                    <a:pt x="90488" y="60008"/>
                  </a:lnTo>
                  <a:lnTo>
                    <a:pt x="1229678" y="60008"/>
                  </a:lnTo>
                  <a:close/>
                </a:path>
              </a:pathLst>
            </a:custGeom>
            <a:solidFill>
              <a:srgbClr val="960000"/>
            </a:solidFill>
            <a:ln w="9525" cap="flat">
              <a:noFill/>
              <a:prstDash val="solid"/>
              <a:miter/>
            </a:ln>
          </p:spPr>
          <p:txBody>
            <a:bodyPr rtlCol="0" anchor="ctr"/>
            <a:lstStyle/>
            <a:p>
              <a:endParaRPr lang="en-GB"/>
            </a:p>
          </p:txBody>
        </p:sp>
      </p:grpSp>
      <p:sp>
        <p:nvSpPr>
          <p:cNvPr id="257" name="TextBox 256">
            <a:extLst>
              <a:ext uri="{FF2B5EF4-FFF2-40B4-BE49-F238E27FC236}">
                <a16:creationId xmlns:a16="http://schemas.microsoft.com/office/drawing/2014/main" id="{46C8CADC-2C21-4332-BB6C-3A04BDBCCF18}"/>
              </a:ext>
            </a:extLst>
          </p:cNvPr>
          <p:cNvSpPr txBox="1"/>
          <p:nvPr/>
        </p:nvSpPr>
        <p:spPr>
          <a:xfrm>
            <a:off x="14128486" y="15958160"/>
            <a:ext cx="6312164" cy="3817199"/>
          </a:xfrm>
          <a:prstGeom prst="rect">
            <a:avLst/>
          </a:prstGeom>
          <a:noFill/>
        </p:spPr>
        <p:txBody>
          <a:bodyPr wrap="square">
            <a:spAutoFit/>
          </a:bodyPr>
          <a:lstStyle/>
          <a:p>
            <a:pPr>
              <a:lnSpc>
                <a:spcPts val="3600"/>
              </a:lnSpc>
              <a:spcAft>
                <a:spcPts val="600"/>
              </a:spcAft>
            </a:pP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Data Analysis  </a:t>
            </a:r>
          </a:p>
          <a:p>
            <a:pPr marL="442913" indent="-442913">
              <a:lnSpc>
                <a:spcPts val="3600"/>
              </a:lnSpc>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The PRAPARE screening tool responses were entered into Excel spreadsheets at which time the data was double checked for accuracy, and missing data identified and managed. </a:t>
            </a:r>
          </a:p>
          <a:p>
            <a:pPr marL="442913" indent="-442913">
              <a:lnSpc>
                <a:spcPts val="3600"/>
              </a:lnSpc>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Data was analyzed using mathematical, statistical, or computational algorithms </a:t>
            </a:r>
          </a:p>
        </p:txBody>
      </p:sp>
      <p:pic>
        <p:nvPicPr>
          <p:cNvPr id="259" name="Picture 258">
            <a:extLst>
              <a:ext uri="{FF2B5EF4-FFF2-40B4-BE49-F238E27FC236}">
                <a16:creationId xmlns:a16="http://schemas.microsoft.com/office/drawing/2014/main" id="{509CCA62-7D40-4314-BE83-6A18B91AA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2425" y="18790008"/>
            <a:ext cx="3795069" cy="966301"/>
          </a:xfrm>
          <a:prstGeom prst="rect">
            <a:avLst/>
          </a:prstGeom>
        </p:spPr>
      </p:pic>
      <p:pic>
        <p:nvPicPr>
          <p:cNvPr id="260" name="Picture 259">
            <a:extLst>
              <a:ext uri="{FF2B5EF4-FFF2-40B4-BE49-F238E27FC236}">
                <a16:creationId xmlns:a16="http://schemas.microsoft.com/office/drawing/2014/main" id="{A84346B8-6853-4977-BDAD-5D7F3D61A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43771" y="16449032"/>
            <a:ext cx="2112376" cy="2112376"/>
          </a:xfrm>
          <a:prstGeom prst="rect">
            <a:avLst/>
          </a:prstGeom>
        </p:spPr>
      </p:pic>
      <p:sp>
        <p:nvSpPr>
          <p:cNvPr id="261" name="Rectangle: Rounded Corners 260">
            <a:extLst>
              <a:ext uri="{FF2B5EF4-FFF2-40B4-BE49-F238E27FC236}">
                <a16:creationId xmlns:a16="http://schemas.microsoft.com/office/drawing/2014/main" id="{544EC8B8-5E24-4517-9088-5F240BFD6837}"/>
              </a:ext>
            </a:extLst>
          </p:cNvPr>
          <p:cNvSpPr/>
          <p:nvPr/>
        </p:nvSpPr>
        <p:spPr>
          <a:xfrm>
            <a:off x="13382834" y="21027645"/>
            <a:ext cx="11737975" cy="11890755"/>
          </a:xfrm>
          <a:prstGeom prst="roundRect">
            <a:avLst>
              <a:gd name="adj" fmla="val 1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1080000" rIns="792000" bIns="612000" rtlCol="0" anchor="t" anchorCtr="0"/>
          <a:lstStyle/>
          <a:p>
            <a:pPr>
              <a:lnSpc>
                <a:spcPts val="3600"/>
              </a:lnSpc>
            </a:pPr>
            <a:endParaRPr lang="en-US" sz="2400" dirty="0">
              <a:solidFill>
                <a:schemeClr val="tx1">
                  <a:lumMod val="95000"/>
                  <a:lumOff val="5000"/>
                </a:schemeClr>
              </a:solidFill>
              <a:latin typeface="+mn-lt"/>
              <a:ea typeface="Roboto" panose="02000000000000000000" pitchFamily="2" charset="0"/>
              <a:cs typeface="Arial" panose="020B0604020202020204" pitchFamily="34" charset="0"/>
            </a:endParaRPr>
          </a:p>
        </p:txBody>
      </p:sp>
      <p:sp>
        <p:nvSpPr>
          <p:cNvPr id="262" name="Freeform: Shape 261">
            <a:extLst>
              <a:ext uri="{FF2B5EF4-FFF2-40B4-BE49-F238E27FC236}">
                <a16:creationId xmlns:a16="http://schemas.microsoft.com/office/drawing/2014/main" id="{9760E4F2-1E7F-46F0-8736-FB314315AC9B}"/>
              </a:ext>
            </a:extLst>
          </p:cNvPr>
          <p:cNvSpPr/>
          <p:nvPr/>
        </p:nvSpPr>
        <p:spPr>
          <a:xfrm>
            <a:off x="13382834" y="20842123"/>
            <a:ext cx="4421186" cy="894783"/>
          </a:xfrm>
          <a:custGeom>
            <a:avLst/>
            <a:gdLst>
              <a:gd name="connsiteX0" fmla="*/ 0 w 3225165"/>
              <a:gd name="connsiteY0" fmla="*/ 0 h 665797"/>
              <a:gd name="connsiteX1" fmla="*/ 3225165 w 3225165"/>
              <a:gd name="connsiteY1" fmla="*/ 0 h 665797"/>
              <a:gd name="connsiteX2" fmla="*/ 3225165 w 3225165"/>
              <a:gd name="connsiteY2" fmla="*/ 665798 h 665797"/>
              <a:gd name="connsiteX3" fmla="*/ 0 w 3225165"/>
              <a:gd name="connsiteY3" fmla="*/ 665798 h 665797"/>
            </a:gdLst>
            <a:ahLst/>
            <a:cxnLst>
              <a:cxn ang="0">
                <a:pos x="connsiteX0" y="connsiteY0"/>
              </a:cxn>
              <a:cxn ang="0">
                <a:pos x="connsiteX1" y="connsiteY1"/>
              </a:cxn>
              <a:cxn ang="0">
                <a:pos x="connsiteX2" y="connsiteY2"/>
              </a:cxn>
              <a:cxn ang="0">
                <a:pos x="connsiteX3" y="connsiteY3"/>
              </a:cxn>
            </a:cxnLst>
            <a:rect l="l" t="t" r="r" b="b"/>
            <a:pathLst>
              <a:path w="3225165" h="665797">
                <a:moveTo>
                  <a:pt x="0" y="0"/>
                </a:moveTo>
                <a:lnTo>
                  <a:pt x="3225165" y="0"/>
                </a:lnTo>
                <a:lnTo>
                  <a:pt x="3225165" y="665798"/>
                </a:lnTo>
                <a:lnTo>
                  <a:pt x="0" y="665798"/>
                </a:lnTo>
                <a:close/>
              </a:path>
            </a:pathLst>
          </a:custGeom>
          <a:solidFill>
            <a:srgbClr val="351C75"/>
          </a:solidFill>
          <a:ln w="9525" cap="flat">
            <a:noFill/>
            <a:prstDash val="solid"/>
            <a:miter/>
          </a:ln>
        </p:spPr>
        <p:txBody>
          <a:bodyPr lIns="1692000" tIns="0" rIns="432000" bIns="1224000" rtlCol="0" anchor="t"/>
          <a:lstStyle/>
          <a:p>
            <a:pPr algn="ctr">
              <a:lnSpc>
                <a:spcPts val="8500"/>
              </a:lnSpc>
            </a:pPr>
            <a:r>
              <a:rPr lang="en-US" sz="4800" b="1" spc="-150" dirty="0">
                <a:solidFill>
                  <a:schemeClr val="bg1"/>
                </a:solidFill>
                <a:latin typeface="Roboto" panose="02000000000000000000" pitchFamily="2" charset="0"/>
                <a:ea typeface="Roboto" panose="02000000000000000000" pitchFamily="2" charset="0"/>
                <a:cs typeface="Arial Bold" panose="020B0704020202020204" pitchFamily="34" charset="0"/>
              </a:rPr>
              <a:t>Results</a:t>
            </a:r>
          </a:p>
        </p:txBody>
      </p:sp>
      <p:sp>
        <p:nvSpPr>
          <p:cNvPr id="263" name="Freeform: Shape 262">
            <a:extLst>
              <a:ext uri="{FF2B5EF4-FFF2-40B4-BE49-F238E27FC236}">
                <a16:creationId xmlns:a16="http://schemas.microsoft.com/office/drawing/2014/main" id="{D2A67594-872F-4AFE-A14C-0A887F20A1B5}"/>
              </a:ext>
            </a:extLst>
          </p:cNvPr>
          <p:cNvSpPr/>
          <p:nvPr/>
        </p:nvSpPr>
        <p:spPr>
          <a:xfrm>
            <a:off x="14693646" y="20621947"/>
            <a:ext cx="14080" cy="1335135"/>
          </a:xfrm>
          <a:custGeom>
            <a:avLst/>
            <a:gdLst>
              <a:gd name="connsiteX0" fmla="*/ 0 w 10477"/>
              <a:gd name="connsiteY0" fmla="*/ 0 h 993457"/>
              <a:gd name="connsiteX1" fmla="*/ 10478 w 10477"/>
              <a:gd name="connsiteY1" fmla="*/ 0 h 993457"/>
              <a:gd name="connsiteX2" fmla="*/ 10478 w 10477"/>
              <a:gd name="connsiteY2" fmla="*/ 993458 h 993457"/>
              <a:gd name="connsiteX3" fmla="*/ 0 w 1047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10477" h="993457">
                <a:moveTo>
                  <a:pt x="0" y="0"/>
                </a:moveTo>
                <a:lnTo>
                  <a:pt x="10478" y="0"/>
                </a:lnTo>
                <a:lnTo>
                  <a:pt x="10478" y="993458"/>
                </a:lnTo>
                <a:lnTo>
                  <a:pt x="0" y="993458"/>
                </a:lnTo>
                <a:close/>
              </a:path>
            </a:pathLst>
          </a:custGeom>
          <a:solidFill>
            <a:srgbClr val="D00000">
              <a:alpha val="50000"/>
            </a:srgbClr>
          </a:solidFill>
          <a:ln w="9525" cap="flat">
            <a:noFill/>
            <a:prstDash val="solid"/>
            <a:miter/>
          </a:ln>
        </p:spPr>
        <p:txBody>
          <a:bodyPr rtlCol="0" anchor="ctr"/>
          <a:lstStyle/>
          <a:p>
            <a:endParaRPr lang="en-GB"/>
          </a:p>
        </p:txBody>
      </p:sp>
      <p:grpSp>
        <p:nvGrpSpPr>
          <p:cNvPr id="264" name="Group 263">
            <a:extLst>
              <a:ext uri="{FF2B5EF4-FFF2-40B4-BE49-F238E27FC236}">
                <a16:creationId xmlns:a16="http://schemas.microsoft.com/office/drawing/2014/main" id="{7CF20FDD-48AF-4036-A5F1-2A6374446EB2}"/>
              </a:ext>
            </a:extLst>
          </p:cNvPr>
          <p:cNvGrpSpPr/>
          <p:nvPr/>
        </p:nvGrpSpPr>
        <p:grpSpPr>
          <a:xfrm>
            <a:off x="13547965" y="20621947"/>
            <a:ext cx="2895566" cy="1335135"/>
            <a:chOff x="24101107" y="15963900"/>
            <a:chExt cx="2154554" cy="993457"/>
          </a:xfrm>
        </p:grpSpPr>
        <p:sp>
          <p:nvSpPr>
            <p:cNvPr id="265" name="Freeform: Shape 264">
              <a:extLst>
                <a:ext uri="{FF2B5EF4-FFF2-40B4-BE49-F238E27FC236}">
                  <a16:creationId xmlns:a16="http://schemas.microsoft.com/office/drawing/2014/main" id="{E98B291E-F458-4CD9-BCF7-A5EA092DD773}"/>
                </a:ext>
              </a:extLst>
            </p:cNvPr>
            <p:cNvSpPr/>
            <p:nvPr/>
          </p:nvSpPr>
          <p:spPr>
            <a:xfrm>
              <a:off x="24101107" y="15963900"/>
              <a:ext cx="863917" cy="993457"/>
            </a:xfrm>
            <a:custGeom>
              <a:avLst/>
              <a:gdLst>
                <a:gd name="connsiteX0" fmla="*/ 0 w 863917"/>
                <a:gd name="connsiteY0" fmla="*/ 0 h 993457"/>
                <a:gd name="connsiteX1" fmla="*/ 863918 w 863917"/>
                <a:gd name="connsiteY1" fmla="*/ 0 h 993457"/>
                <a:gd name="connsiteX2" fmla="*/ 863918 w 863917"/>
                <a:gd name="connsiteY2" fmla="*/ 993458 h 993457"/>
                <a:gd name="connsiteX3" fmla="*/ 0 w 86391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863917" h="993457">
                  <a:moveTo>
                    <a:pt x="0" y="0"/>
                  </a:moveTo>
                  <a:lnTo>
                    <a:pt x="863918" y="0"/>
                  </a:lnTo>
                  <a:lnTo>
                    <a:pt x="863918" y="993458"/>
                  </a:lnTo>
                  <a:lnTo>
                    <a:pt x="0" y="993458"/>
                  </a:lnTo>
                  <a:close/>
                </a:path>
              </a:pathLst>
            </a:custGeom>
            <a:gradFill>
              <a:gsLst>
                <a:gs pos="0">
                  <a:srgbClr val="FF6100"/>
                </a:gs>
                <a:gs pos="98000">
                  <a:srgbClr val="FF0000"/>
                </a:gs>
              </a:gsLst>
              <a:lin ang="5400000" scaled="1"/>
            </a:gradFill>
            <a:ln w="9525" cap="flat">
              <a:no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568E32D5-7614-4684-8A84-BBBA4469017A}"/>
                </a:ext>
              </a:extLst>
            </p:cNvPr>
            <p:cNvSpPr/>
            <p:nvPr/>
          </p:nvSpPr>
          <p:spPr>
            <a:xfrm>
              <a:off x="24965024" y="15963900"/>
              <a:ext cx="1290637" cy="163830"/>
            </a:xfrm>
            <a:custGeom>
              <a:avLst/>
              <a:gdLst>
                <a:gd name="connsiteX0" fmla="*/ 1290638 w 1290637"/>
                <a:gd name="connsiteY0" fmla="*/ 163830 h 163830"/>
                <a:gd name="connsiteX1" fmla="*/ 0 w 1290637"/>
                <a:gd name="connsiteY1" fmla="*/ 163830 h 163830"/>
                <a:gd name="connsiteX2" fmla="*/ 0 w 1290637"/>
                <a:gd name="connsiteY2" fmla="*/ 0 h 163830"/>
                <a:gd name="connsiteX3" fmla="*/ 90488 w 1290637"/>
                <a:gd name="connsiteY3" fmla="*/ 102870 h 163830"/>
                <a:gd name="connsiteX4" fmla="*/ 1229678 w 1290637"/>
                <a:gd name="connsiteY4" fmla="*/ 10287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163830"/>
                  </a:moveTo>
                  <a:lnTo>
                    <a:pt x="0" y="163830"/>
                  </a:lnTo>
                  <a:lnTo>
                    <a:pt x="0" y="0"/>
                  </a:lnTo>
                  <a:lnTo>
                    <a:pt x="90488" y="102870"/>
                  </a:lnTo>
                  <a:lnTo>
                    <a:pt x="1229678" y="102870"/>
                  </a:lnTo>
                  <a:close/>
                </a:path>
              </a:pathLst>
            </a:custGeom>
            <a:solidFill>
              <a:srgbClr val="D00000"/>
            </a:solidFill>
            <a:ln w="9525" cap="flat">
              <a:no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8BA5AFD1-7E42-4315-8CE2-DF33ACB10A7B}"/>
                </a:ext>
              </a:extLst>
            </p:cNvPr>
            <p:cNvSpPr/>
            <p:nvPr/>
          </p:nvSpPr>
          <p:spPr>
            <a:xfrm>
              <a:off x="24965024" y="16793527"/>
              <a:ext cx="1290637" cy="163830"/>
            </a:xfrm>
            <a:custGeom>
              <a:avLst/>
              <a:gdLst>
                <a:gd name="connsiteX0" fmla="*/ 1290638 w 1290637"/>
                <a:gd name="connsiteY0" fmla="*/ 0 h 163830"/>
                <a:gd name="connsiteX1" fmla="*/ 0 w 1290637"/>
                <a:gd name="connsiteY1" fmla="*/ 0 h 163830"/>
                <a:gd name="connsiteX2" fmla="*/ 0 w 1290637"/>
                <a:gd name="connsiteY2" fmla="*/ 163830 h 163830"/>
                <a:gd name="connsiteX3" fmla="*/ 90488 w 1290637"/>
                <a:gd name="connsiteY3" fmla="*/ 60008 h 163830"/>
                <a:gd name="connsiteX4" fmla="*/ 1229678 w 1290637"/>
                <a:gd name="connsiteY4" fmla="*/ 60008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0"/>
                  </a:moveTo>
                  <a:lnTo>
                    <a:pt x="0" y="0"/>
                  </a:lnTo>
                  <a:lnTo>
                    <a:pt x="0" y="163830"/>
                  </a:lnTo>
                  <a:lnTo>
                    <a:pt x="90488" y="60008"/>
                  </a:lnTo>
                  <a:lnTo>
                    <a:pt x="1229678" y="60008"/>
                  </a:lnTo>
                  <a:close/>
                </a:path>
              </a:pathLst>
            </a:custGeom>
            <a:solidFill>
              <a:srgbClr val="960000"/>
            </a:solidFill>
            <a:ln w="9525" cap="flat">
              <a:noFill/>
              <a:prstDash val="solid"/>
              <a:miter/>
            </a:ln>
          </p:spPr>
          <p:txBody>
            <a:bodyPr rtlCol="0" anchor="ctr"/>
            <a:lstStyle/>
            <a:p>
              <a:endParaRPr lang="en-GB"/>
            </a:p>
          </p:txBody>
        </p:sp>
      </p:grpSp>
      <p:sp>
        <p:nvSpPr>
          <p:cNvPr id="271" name="TextBox 270">
            <a:extLst>
              <a:ext uri="{FF2B5EF4-FFF2-40B4-BE49-F238E27FC236}">
                <a16:creationId xmlns:a16="http://schemas.microsoft.com/office/drawing/2014/main" id="{9AD21160-2A22-4F20-AA8E-0539CB58AE8D}"/>
              </a:ext>
            </a:extLst>
          </p:cNvPr>
          <p:cNvSpPr txBox="1"/>
          <p:nvPr/>
        </p:nvSpPr>
        <p:spPr>
          <a:xfrm>
            <a:off x="13140092" y="22467872"/>
            <a:ext cx="11737975" cy="466474"/>
          </a:xfrm>
          <a:prstGeom prst="rect">
            <a:avLst/>
          </a:prstGeom>
          <a:noFill/>
        </p:spPr>
        <p:txBody>
          <a:bodyPr wrap="square" lIns="0" tIns="0" rIns="0" bIns="0" anchor="ctr">
            <a:spAutoFit/>
          </a:bodyPr>
          <a:lstStyle/>
          <a:p>
            <a:pPr algn="ctr">
              <a:lnSpc>
                <a:spcPts val="4000"/>
              </a:lnSpc>
              <a:spcAft>
                <a:spcPts val="1200"/>
              </a:spcAft>
            </a:pPr>
            <a:r>
              <a:rPr lang="en-US" sz="3200" b="1" dirty="0">
                <a:solidFill>
                  <a:schemeClr val="tx1">
                    <a:lumMod val="95000"/>
                    <a:lumOff val="5000"/>
                  </a:schemeClr>
                </a:solidFill>
                <a:latin typeface="+mn-lt"/>
                <a:ea typeface="Roboto" panose="02000000000000000000" pitchFamily="2" charset="0"/>
                <a:cs typeface="Arial" panose="020B0604020202020204" pitchFamily="34" charset="0"/>
              </a:rPr>
              <a:t>Housing Status &amp; Employment Status </a:t>
            </a:r>
          </a:p>
        </p:txBody>
      </p:sp>
      <p:sp>
        <p:nvSpPr>
          <p:cNvPr id="275" name="Rectangle: Rounded Corners 274">
            <a:extLst>
              <a:ext uri="{FF2B5EF4-FFF2-40B4-BE49-F238E27FC236}">
                <a16:creationId xmlns:a16="http://schemas.microsoft.com/office/drawing/2014/main" id="{B809C1A6-D1C6-44B9-990E-DD7F297BCF75}"/>
              </a:ext>
            </a:extLst>
          </p:cNvPr>
          <p:cNvSpPr/>
          <p:nvPr/>
        </p:nvSpPr>
        <p:spPr>
          <a:xfrm>
            <a:off x="38641627" y="9484887"/>
            <a:ext cx="11737975" cy="7913677"/>
          </a:xfrm>
          <a:prstGeom prst="roundRect">
            <a:avLst>
              <a:gd name="adj" fmla="val 224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0" rIns="792000" bIns="612000" rtlCol="0" anchor="b" anchorCtr="0"/>
          <a:lstStyle/>
          <a:p>
            <a:pPr algn="just">
              <a:lnSpc>
                <a:spcPts val="3600"/>
              </a:lnSpc>
              <a:spcAft>
                <a:spcPts val="600"/>
              </a:spcAft>
            </a:pP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Key Points: </a:t>
            </a:r>
          </a:p>
          <a:p>
            <a:pPr marL="457200" indent="-457200" algn="just">
              <a:lnSpc>
                <a:spcPts val="3600"/>
              </a:lnSpc>
              <a:spcAft>
                <a:spcPts val="600"/>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Social determinants have a major impact on health outcomes-especially for the most vulnerable populations. SDOH such as a patient's education, income level, stress and environment must be considered when providing treatment and care.</a:t>
            </a:r>
          </a:p>
          <a:p>
            <a:pPr marL="457200" indent="-457200" algn="just">
              <a:lnSpc>
                <a:spcPts val="3600"/>
              </a:lnSpc>
              <a:spcAft>
                <a:spcPts val="1800"/>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Point-of-care screening for SDOH during a health care provider visit is feasible and can increase detection of SDOH needs and referrals to community resources.</a:t>
            </a:r>
          </a:p>
          <a:p>
            <a:pPr algn="just">
              <a:lnSpc>
                <a:spcPts val="3600"/>
              </a:lnSpc>
              <a:spcAft>
                <a:spcPts val="600"/>
              </a:spcAft>
            </a:pP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Limitations</a:t>
            </a: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a:t>
            </a:r>
          </a:p>
          <a:p>
            <a:pPr marL="457200" indent="-457200" algn="just">
              <a:lnSpc>
                <a:spcPts val="3600"/>
              </a:lnSpc>
              <a:spcAft>
                <a:spcPts val="600"/>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Self-reported data and the use of a convenience sample recruited from a single clinic in a small urban area. A reginal or nationally representative sample would be helpful in future studies.</a:t>
            </a:r>
          </a:p>
        </p:txBody>
      </p:sp>
      <p:sp>
        <p:nvSpPr>
          <p:cNvPr id="276" name="Freeform: Shape 275">
            <a:extLst>
              <a:ext uri="{FF2B5EF4-FFF2-40B4-BE49-F238E27FC236}">
                <a16:creationId xmlns:a16="http://schemas.microsoft.com/office/drawing/2014/main" id="{296B025C-9DBD-4E24-B77F-EBFA57465B59}"/>
              </a:ext>
            </a:extLst>
          </p:cNvPr>
          <p:cNvSpPr/>
          <p:nvPr/>
        </p:nvSpPr>
        <p:spPr>
          <a:xfrm>
            <a:off x="38627548" y="9299365"/>
            <a:ext cx="5149352" cy="894783"/>
          </a:xfrm>
          <a:custGeom>
            <a:avLst/>
            <a:gdLst>
              <a:gd name="connsiteX0" fmla="*/ 0 w 3225165"/>
              <a:gd name="connsiteY0" fmla="*/ 0 h 665797"/>
              <a:gd name="connsiteX1" fmla="*/ 3225165 w 3225165"/>
              <a:gd name="connsiteY1" fmla="*/ 0 h 665797"/>
              <a:gd name="connsiteX2" fmla="*/ 3225165 w 3225165"/>
              <a:gd name="connsiteY2" fmla="*/ 665798 h 665797"/>
              <a:gd name="connsiteX3" fmla="*/ 0 w 3225165"/>
              <a:gd name="connsiteY3" fmla="*/ 665798 h 665797"/>
            </a:gdLst>
            <a:ahLst/>
            <a:cxnLst>
              <a:cxn ang="0">
                <a:pos x="connsiteX0" y="connsiteY0"/>
              </a:cxn>
              <a:cxn ang="0">
                <a:pos x="connsiteX1" y="connsiteY1"/>
              </a:cxn>
              <a:cxn ang="0">
                <a:pos x="connsiteX2" y="connsiteY2"/>
              </a:cxn>
              <a:cxn ang="0">
                <a:pos x="connsiteX3" y="connsiteY3"/>
              </a:cxn>
            </a:cxnLst>
            <a:rect l="l" t="t" r="r" b="b"/>
            <a:pathLst>
              <a:path w="3225165" h="665797">
                <a:moveTo>
                  <a:pt x="0" y="0"/>
                </a:moveTo>
                <a:lnTo>
                  <a:pt x="3225165" y="0"/>
                </a:lnTo>
                <a:lnTo>
                  <a:pt x="3225165" y="665798"/>
                </a:lnTo>
                <a:lnTo>
                  <a:pt x="0" y="665798"/>
                </a:lnTo>
                <a:close/>
              </a:path>
            </a:pathLst>
          </a:custGeom>
          <a:solidFill>
            <a:srgbClr val="351C75"/>
          </a:solidFill>
          <a:ln w="9525" cap="flat">
            <a:noFill/>
            <a:prstDash val="solid"/>
            <a:miter/>
          </a:ln>
        </p:spPr>
        <p:txBody>
          <a:bodyPr lIns="1692000" tIns="0" rIns="432000" bIns="1224000" rtlCol="0" anchor="t"/>
          <a:lstStyle/>
          <a:p>
            <a:pPr algn="ctr">
              <a:lnSpc>
                <a:spcPts val="8500"/>
              </a:lnSpc>
            </a:pPr>
            <a:r>
              <a:rPr lang="en-US" sz="4800" b="1" spc="-150" dirty="0">
                <a:solidFill>
                  <a:schemeClr val="bg1"/>
                </a:solidFill>
                <a:latin typeface="Roboto" panose="02000000000000000000" pitchFamily="2" charset="0"/>
                <a:ea typeface="Roboto" panose="02000000000000000000" pitchFamily="2" charset="0"/>
                <a:cs typeface="Arial Bold" panose="020B0704020202020204" pitchFamily="34" charset="0"/>
              </a:rPr>
              <a:t>Conclusion</a:t>
            </a:r>
          </a:p>
        </p:txBody>
      </p:sp>
      <p:sp>
        <p:nvSpPr>
          <p:cNvPr id="277" name="Freeform: Shape 276">
            <a:extLst>
              <a:ext uri="{FF2B5EF4-FFF2-40B4-BE49-F238E27FC236}">
                <a16:creationId xmlns:a16="http://schemas.microsoft.com/office/drawing/2014/main" id="{D5FB983C-784C-454D-823F-2B5B528D2615}"/>
              </a:ext>
            </a:extLst>
          </p:cNvPr>
          <p:cNvSpPr/>
          <p:nvPr/>
        </p:nvSpPr>
        <p:spPr>
          <a:xfrm>
            <a:off x="39938360" y="9079189"/>
            <a:ext cx="14080" cy="1335135"/>
          </a:xfrm>
          <a:custGeom>
            <a:avLst/>
            <a:gdLst>
              <a:gd name="connsiteX0" fmla="*/ 0 w 10477"/>
              <a:gd name="connsiteY0" fmla="*/ 0 h 993457"/>
              <a:gd name="connsiteX1" fmla="*/ 10478 w 10477"/>
              <a:gd name="connsiteY1" fmla="*/ 0 h 993457"/>
              <a:gd name="connsiteX2" fmla="*/ 10478 w 10477"/>
              <a:gd name="connsiteY2" fmla="*/ 993458 h 993457"/>
              <a:gd name="connsiteX3" fmla="*/ 0 w 1047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10477" h="993457">
                <a:moveTo>
                  <a:pt x="0" y="0"/>
                </a:moveTo>
                <a:lnTo>
                  <a:pt x="10478" y="0"/>
                </a:lnTo>
                <a:lnTo>
                  <a:pt x="10478" y="993458"/>
                </a:lnTo>
                <a:lnTo>
                  <a:pt x="0" y="993458"/>
                </a:lnTo>
                <a:close/>
              </a:path>
            </a:pathLst>
          </a:custGeom>
          <a:solidFill>
            <a:srgbClr val="D00000">
              <a:alpha val="50000"/>
            </a:srgbClr>
          </a:solidFill>
          <a:ln w="9525" cap="flat">
            <a:noFill/>
            <a:prstDash val="solid"/>
            <a:miter/>
          </a:ln>
        </p:spPr>
        <p:txBody>
          <a:bodyPr rtlCol="0" anchor="ctr"/>
          <a:lstStyle/>
          <a:p>
            <a:endParaRPr lang="en-GB"/>
          </a:p>
        </p:txBody>
      </p:sp>
      <p:grpSp>
        <p:nvGrpSpPr>
          <p:cNvPr id="278" name="Group 277">
            <a:extLst>
              <a:ext uri="{FF2B5EF4-FFF2-40B4-BE49-F238E27FC236}">
                <a16:creationId xmlns:a16="http://schemas.microsoft.com/office/drawing/2014/main" id="{8043B361-2513-43D0-B2AA-2DE098DAA190}"/>
              </a:ext>
            </a:extLst>
          </p:cNvPr>
          <p:cNvGrpSpPr/>
          <p:nvPr/>
        </p:nvGrpSpPr>
        <p:grpSpPr>
          <a:xfrm>
            <a:off x="38792679" y="9079189"/>
            <a:ext cx="2895566" cy="1335135"/>
            <a:chOff x="24101107" y="15963900"/>
            <a:chExt cx="2154554" cy="993457"/>
          </a:xfrm>
        </p:grpSpPr>
        <p:sp>
          <p:nvSpPr>
            <p:cNvPr id="279" name="Freeform: Shape 278">
              <a:extLst>
                <a:ext uri="{FF2B5EF4-FFF2-40B4-BE49-F238E27FC236}">
                  <a16:creationId xmlns:a16="http://schemas.microsoft.com/office/drawing/2014/main" id="{7B2742A6-2749-4A4B-97F0-CE106D4CBD18}"/>
                </a:ext>
              </a:extLst>
            </p:cNvPr>
            <p:cNvSpPr/>
            <p:nvPr/>
          </p:nvSpPr>
          <p:spPr>
            <a:xfrm>
              <a:off x="24101107" y="15963900"/>
              <a:ext cx="863917" cy="993457"/>
            </a:xfrm>
            <a:custGeom>
              <a:avLst/>
              <a:gdLst>
                <a:gd name="connsiteX0" fmla="*/ 0 w 863917"/>
                <a:gd name="connsiteY0" fmla="*/ 0 h 993457"/>
                <a:gd name="connsiteX1" fmla="*/ 863918 w 863917"/>
                <a:gd name="connsiteY1" fmla="*/ 0 h 993457"/>
                <a:gd name="connsiteX2" fmla="*/ 863918 w 863917"/>
                <a:gd name="connsiteY2" fmla="*/ 993458 h 993457"/>
                <a:gd name="connsiteX3" fmla="*/ 0 w 86391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863917" h="993457">
                  <a:moveTo>
                    <a:pt x="0" y="0"/>
                  </a:moveTo>
                  <a:lnTo>
                    <a:pt x="863918" y="0"/>
                  </a:lnTo>
                  <a:lnTo>
                    <a:pt x="863918" y="993458"/>
                  </a:lnTo>
                  <a:lnTo>
                    <a:pt x="0" y="993458"/>
                  </a:lnTo>
                  <a:close/>
                </a:path>
              </a:pathLst>
            </a:custGeom>
            <a:gradFill>
              <a:gsLst>
                <a:gs pos="0">
                  <a:srgbClr val="FF6100"/>
                </a:gs>
                <a:gs pos="98000">
                  <a:srgbClr val="FF0000"/>
                </a:gs>
              </a:gsLst>
              <a:lin ang="5400000" scaled="1"/>
            </a:gradFill>
            <a:ln w="9525"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D7EEC150-1A97-4BBB-B305-D1442AAFF909}"/>
                </a:ext>
              </a:extLst>
            </p:cNvPr>
            <p:cNvSpPr/>
            <p:nvPr/>
          </p:nvSpPr>
          <p:spPr>
            <a:xfrm>
              <a:off x="24965024" y="15963900"/>
              <a:ext cx="1290637" cy="163830"/>
            </a:xfrm>
            <a:custGeom>
              <a:avLst/>
              <a:gdLst>
                <a:gd name="connsiteX0" fmla="*/ 1290638 w 1290637"/>
                <a:gd name="connsiteY0" fmla="*/ 163830 h 163830"/>
                <a:gd name="connsiteX1" fmla="*/ 0 w 1290637"/>
                <a:gd name="connsiteY1" fmla="*/ 163830 h 163830"/>
                <a:gd name="connsiteX2" fmla="*/ 0 w 1290637"/>
                <a:gd name="connsiteY2" fmla="*/ 0 h 163830"/>
                <a:gd name="connsiteX3" fmla="*/ 90488 w 1290637"/>
                <a:gd name="connsiteY3" fmla="*/ 102870 h 163830"/>
                <a:gd name="connsiteX4" fmla="*/ 1229678 w 1290637"/>
                <a:gd name="connsiteY4" fmla="*/ 10287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163830"/>
                  </a:moveTo>
                  <a:lnTo>
                    <a:pt x="0" y="163830"/>
                  </a:lnTo>
                  <a:lnTo>
                    <a:pt x="0" y="0"/>
                  </a:lnTo>
                  <a:lnTo>
                    <a:pt x="90488" y="102870"/>
                  </a:lnTo>
                  <a:lnTo>
                    <a:pt x="1229678" y="102870"/>
                  </a:lnTo>
                  <a:close/>
                </a:path>
              </a:pathLst>
            </a:custGeom>
            <a:solidFill>
              <a:srgbClr val="D00000"/>
            </a:solidFill>
            <a:ln w="9525" cap="flat">
              <a:no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46EE633C-42D4-4CAA-A1F8-AF13FC0EA63F}"/>
                </a:ext>
              </a:extLst>
            </p:cNvPr>
            <p:cNvSpPr/>
            <p:nvPr/>
          </p:nvSpPr>
          <p:spPr>
            <a:xfrm>
              <a:off x="24965024" y="16793527"/>
              <a:ext cx="1290637" cy="163830"/>
            </a:xfrm>
            <a:custGeom>
              <a:avLst/>
              <a:gdLst>
                <a:gd name="connsiteX0" fmla="*/ 1290638 w 1290637"/>
                <a:gd name="connsiteY0" fmla="*/ 0 h 163830"/>
                <a:gd name="connsiteX1" fmla="*/ 0 w 1290637"/>
                <a:gd name="connsiteY1" fmla="*/ 0 h 163830"/>
                <a:gd name="connsiteX2" fmla="*/ 0 w 1290637"/>
                <a:gd name="connsiteY2" fmla="*/ 163830 h 163830"/>
                <a:gd name="connsiteX3" fmla="*/ 90488 w 1290637"/>
                <a:gd name="connsiteY3" fmla="*/ 60008 h 163830"/>
                <a:gd name="connsiteX4" fmla="*/ 1229678 w 1290637"/>
                <a:gd name="connsiteY4" fmla="*/ 60008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0"/>
                  </a:moveTo>
                  <a:lnTo>
                    <a:pt x="0" y="0"/>
                  </a:lnTo>
                  <a:lnTo>
                    <a:pt x="0" y="163830"/>
                  </a:lnTo>
                  <a:lnTo>
                    <a:pt x="90488" y="60008"/>
                  </a:lnTo>
                  <a:lnTo>
                    <a:pt x="1229678" y="60008"/>
                  </a:lnTo>
                  <a:close/>
                </a:path>
              </a:pathLst>
            </a:custGeom>
            <a:solidFill>
              <a:srgbClr val="960000"/>
            </a:solidFill>
            <a:ln w="9525" cap="flat">
              <a:noFill/>
              <a:prstDash val="solid"/>
              <a:miter/>
            </a:ln>
          </p:spPr>
          <p:txBody>
            <a:bodyPr rtlCol="0" anchor="ctr"/>
            <a:lstStyle/>
            <a:p>
              <a:endParaRPr lang="en-GB"/>
            </a:p>
          </p:txBody>
        </p:sp>
      </p:grpSp>
      <p:sp>
        <p:nvSpPr>
          <p:cNvPr id="282" name="TextBox 281">
            <a:extLst>
              <a:ext uri="{FF2B5EF4-FFF2-40B4-BE49-F238E27FC236}">
                <a16:creationId xmlns:a16="http://schemas.microsoft.com/office/drawing/2014/main" id="{CE5B84E0-B033-441E-B294-A66F299654F6}"/>
              </a:ext>
            </a:extLst>
          </p:cNvPr>
          <p:cNvSpPr txBox="1"/>
          <p:nvPr/>
        </p:nvSpPr>
        <p:spPr>
          <a:xfrm>
            <a:off x="40346919" y="18498349"/>
            <a:ext cx="9030682" cy="8536439"/>
          </a:xfrm>
          <a:prstGeom prst="rect">
            <a:avLst/>
          </a:prstGeom>
          <a:noFill/>
        </p:spPr>
        <p:txBody>
          <a:bodyPr wrap="square">
            <a:spAutoFit/>
          </a:bodyPr>
          <a:lstStyle/>
          <a:p>
            <a:pPr algn="just">
              <a:lnSpc>
                <a:spcPts val="3600"/>
              </a:lnSpc>
            </a:pPr>
            <a:r>
              <a:rPr lang="en-US" sz="2800" b="1" dirty="0">
                <a:solidFill>
                  <a:schemeClr val="tx1">
                    <a:lumMod val="95000"/>
                    <a:lumOff val="5000"/>
                  </a:schemeClr>
                </a:solidFill>
                <a:latin typeface="+mn-lt"/>
                <a:ea typeface="Roboto Black" panose="02000000000000000000" pitchFamily="2" charset="0"/>
                <a:cs typeface="Arial" panose="020B0604020202020204" pitchFamily="34" charset="0"/>
              </a:rPr>
              <a:t>Implications</a:t>
            </a:r>
            <a:r>
              <a:rPr lang="en-US" sz="2400" b="1" dirty="0">
                <a:solidFill>
                  <a:schemeClr val="tx1">
                    <a:lumMod val="95000"/>
                    <a:lumOff val="5000"/>
                  </a:schemeClr>
                </a:solidFill>
                <a:latin typeface="+mn-lt"/>
                <a:ea typeface="Roboto Black" panose="02000000000000000000" pitchFamily="2" charset="0"/>
                <a:cs typeface="Arial" panose="020B0604020202020204" pitchFamily="34" charset="0"/>
              </a:rPr>
              <a:t>:</a:t>
            </a:r>
          </a:p>
          <a:p>
            <a:pPr marL="457200" indent="-457200" algn="just">
              <a:lnSpc>
                <a:spcPts val="3600"/>
              </a:lnSpc>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Every patient, practice, and community is different. There is</a:t>
            </a:r>
          </a:p>
          <a:p>
            <a:pPr marL="457200" indent="-457200" algn="just">
              <a:lnSpc>
                <a:spcPts val="3600"/>
              </a:lnSpc>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not a one-size-fits-all approach to addressing social needs.</a:t>
            </a:r>
          </a:p>
          <a:p>
            <a:pPr marL="457200" indent="-457200" algn="just">
              <a:lnSpc>
                <a:spcPts val="3600"/>
              </a:lnSpc>
              <a:spcAft>
                <a:spcPts val="1436"/>
              </a:spcAft>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Through routine screening for social determinants of health, precision medicine will develop treatment plans that consider not only a person's genetic make-up, but also their social environment. </a:t>
            </a:r>
          </a:p>
          <a:p>
            <a:pPr algn="just">
              <a:lnSpc>
                <a:spcPts val="3600"/>
              </a:lnSpc>
            </a:pPr>
            <a:r>
              <a:rPr lang="en-US" sz="2800" b="1" dirty="0">
                <a:solidFill>
                  <a:schemeClr val="tx1">
                    <a:lumMod val="95000"/>
                    <a:lumOff val="5000"/>
                  </a:schemeClr>
                </a:solidFill>
                <a:latin typeface="+mn-lt"/>
                <a:ea typeface="Roboto Black" panose="02000000000000000000" pitchFamily="2" charset="0"/>
                <a:cs typeface="Arial" panose="020B0604020202020204" pitchFamily="34" charset="0"/>
              </a:rPr>
              <a:t>Next Steps:</a:t>
            </a:r>
          </a:p>
          <a:p>
            <a:pPr marL="457200" indent="-457200" algn="just">
              <a:lnSpc>
                <a:spcPts val="3600"/>
              </a:lnSpc>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Recommendation to measure long term goals and impacts of SDOH on  health outcomes on specific chronic illness such as diabetes , CKD, HTN.</a:t>
            </a:r>
          </a:p>
          <a:p>
            <a:pPr marL="457200" indent="-457200" algn="just">
              <a:lnSpc>
                <a:spcPts val="3600"/>
              </a:lnSpc>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It will be necessary to conduct further studies to examine the impact of administering questionnaires on the clinic workflow and integration into the electronic health record.</a:t>
            </a:r>
          </a:p>
          <a:p>
            <a:pPr marL="457200" indent="-457200" algn="just">
              <a:lnSpc>
                <a:spcPts val="3600"/>
              </a:lnSpc>
              <a:buFont typeface="Arial" panose="020B0604020202020204" pitchFamily="34" charset="0"/>
              <a:buChar char="•"/>
            </a:pP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Explore the possibility of disseminating these findings to other primary care clinics and underserved communities to further narrow the gap on health disparities and increase positive health outcomes</a:t>
            </a:r>
          </a:p>
        </p:txBody>
      </p:sp>
      <p:pic>
        <p:nvPicPr>
          <p:cNvPr id="36" name="Graphic 35">
            <a:extLst>
              <a:ext uri="{FF2B5EF4-FFF2-40B4-BE49-F238E27FC236}">
                <a16:creationId xmlns:a16="http://schemas.microsoft.com/office/drawing/2014/main" id="{A0BB2207-344D-4BE0-AF63-450A79E094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30513">
            <a:off x="48386807" y="17825027"/>
            <a:ext cx="2353175" cy="794016"/>
          </a:xfrm>
          <a:prstGeom prst="rect">
            <a:avLst/>
          </a:prstGeom>
        </p:spPr>
      </p:pic>
      <p:pic>
        <p:nvPicPr>
          <p:cNvPr id="285" name="Graphic 284">
            <a:extLst>
              <a:ext uri="{FF2B5EF4-FFF2-40B4-BE49-F238E27FC236}">
                <a16:creationId xmlns:a16="http://schemas.microsoft.com/office/drawing/2014/main" id="{FA1BBAEF-C235-4DA6-9890-C8406311C7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30513">
            <a:off x="38309455" y="27128980"/>
            <a:ext cx="2353175" cy="794016"/>
          </a:xfrm>
          <a:prstGeom prst="rect">
            <a:avLst/>
          </a:prstGeom>
        </p:spPr>
      </p:pic>
      <p:sp>
        <p:nvSpPr>
          <p:cNvPr id="289" name="Rectangle: Rounded Corners 288">
            <a:extLst>
              <a:ext uri="{FF2B5EF4-FFF2-40B4-BE49-F238E27FC236}">
                <a16:creationId xmlns:a16="http://schemas.microsoft.com/office/drawing/2014/main" id="{4B228265-E257-463B-96E5-95629AC75466}"/>
              </a:ext>
            </a:extLst>
          </p:cNvPr>
          <p:cNvSpPr/>
          <p:nvPr/>
        </p:nvSpPr>
        <p:spPr>
          <a:xfrm>
            <a:off x="25963561" y="4151079"/>
            <a:ext cx="11737975" cy="28767321"/>
          </a:xfrm>
          <a:prstGeom prst="roundRect">
            <a:avLst>
              <a:gd name="adj" fmla="val 1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1080000" rIns="792000" bIns="612000" rtlCol="0" anchor="t" anchorCtr="0"/>
          <a:lstStyle/>
          <a:p>
            <a:pPr>
              <a:lnSpc>
                <a:spcPts val="3600"/>
              </a:lnSpc>
            </a:pPr>
            <a:endParaRPr lang="en-US" sz="2400" dirty="0">
              <a:solidFill>
                <a:schemeClr val="tx1">
                  <a:lumMod val="95000"/>
                  <a:lumOff val="5000"/>
                </a:schemeClr>
              </a:solidFill>
              <a:latin typeface="+mn-lt"/>
              <a:ea typeface="Roboto" panose="02000000000000000000" pitchFamily="2" charset="0"/>
              <a:cs typeface="Arial" panose="020B0604020202020204" pitchFamily="34" charset="0"/>
            </a:endParaRPr>
          </a:p>
        </p:txBody>
      </p:sp>
      <p:sp>
        <p:nvSpPr>
          <p:cNvPr id="290" name="Freeform: Shape 289">
            <a:extLst>
              <a:ext uri="{FF2B5EF4-FFF2-40B4-BE49-F238E27FC236}">
                <a16:creationId xmlns:a16="http://schemas.microsoft.com/office/drawing/2014/main" id="{91E5D4AF-1C78-46E6-952B-626C7FFBE872}"/>
              </a:ext>
            </a:extLst>
          </p:cNvPr>
          <p:cNvSpPr/>
          <p:nvPr/>
        </p:nvSpPr>
        <p:spPr>
          <a:xfrm>
            <a:off x="25963563" y="3965557"/>
            <a:ext cx="4421186" cy="894783"/>
          </a:xfrm>
          <a:custGeom>
            <a:avLst/>
            <a:gdLst>
              <a:gd name="connsiteX0" fmla="*/ 0 w 3225165"/>
              <a:gd name="connsiteY0" fmla="*/ 0 h 665797"/>
              <a:gd name="connsiteX1" fmla="*/ 3225165 w 3225165"/>
              <a:gd name="connsiteY1" fmla="*/ 0 h 665797"/>
              <a:gd name="connsiteX2" fmla="*/ 3225165 w 3225165"/>
              <a:gd name="connsiteY2" fmla="*/ 665798 h 665797"/>
              <a:gd name="connsiteX3" fmla="*/ 0 w 3225165"/>
              <a:gd name="connsiteY3" fmla="*/ 665798 h 665797"/>
            </a:gdLst>
            <a:ahLst/>
            <a:cxnLst>
              <a:cxn ang="0">
                <a:pos x="connsiteX0" y="connsiteY0"/>
              </a:cxn>
              <a:cxn ang="0">
                <a:pos x="connsiteX1" y="connsiteY1"/>
              </a:cxn>
              <a:cxn ang="0">
                <a:pos x="connsiteX2" y="connsiteY2"/>
              </a:cxn>
              <a:cxn ang="0">
                <a:pos x="connsiteX3" y="connsiteY3"/>
              </a:cxn>
            </a:cxnLst>
            <a:rect l="l" t="t" r="r" b="b"/>
            <a:pathLst>
              <a:path w="3225165" h="665797">
                <a:moveTo>
                  <a:pt x="0" y="0"/>
                </a:moveTo>
                <a:lnTo>
                  <a:pt x="3225165" y="0"/>
                </a:lnTo>
                <a:lnTo>
                  <a:pt x="3225165" y="665798"/>
                </a:lnTo>
                <a:lnTo>
                  <a:pt x="0" y="665798"/>
                </a:lnTo>
                <a:close/>
              </a:path>
            </a:pathLst>
          </a:custGeom>
          <a:solidFill>
            <a:srgbClr val="351C75"/>
          </a:solidFill>
          <a:ln w="9525" cap="flat">
            <a:noFill/>
            <a:prstDash val="solid"/>
            <a:miter/>
          </a:ln>
        </p:spPr>
        <p:txBody>
          <a:bodyPr lIns="1692000" tIns="0" rIns="432000" bIns="1224000" rtlCol="0" anchor="t"/>
          <a:lstStyle/>
          <a:p>
            <a:pPr algn="ctr">
              <a:lnSpc>
                <a:spcPts val="8500"/>
              </a:lnSpc>
            </a:pPr>
            <a:r>
              <a:rPr lang="en-US" sz="4800" b="1" spc="-150" dirty="0">
                <a:solidFill>
                  <a:schemeClr val="bg1"/>
                </a:solidFill>
                <a:latin typeface="Roboto" panose="02000000000000000000" pitchFamily="2" charset="0"/>
                <a:ea typeface="Roboto" panose="02000000000000000000" pitchFamily="2" charset="0"/>
                <a:cs typeface="Arial Bold" panose="020B0704020202020204" pitchFamily="34" charset="0"/>
              </a:rPr>
              <a:t>Results</a:t>
            </a:r>
          </a:p>
        </p:txBody>
      </p:sp>
      <p:sp>
        <p:nvSpPr>
          <p:cNvPr id="291" name="Freeform: Shape 290">
            <a:extLst>
              <a:ext uri="{FF2B5EF4-FFF2-40B4-BE49-F238E27FC236}">
                <a16:creationId xmlns:a16="http://schemas.microsoft.com/office/drawing/2014/main" id="{E466148C-BDEF-4DF6-A497-AD428C6205AA}"/>
              </a:ext>
            </a:extLst>
          </p:cNvPr>
          <p:cNvSpPr/>
          <p:nvPr/>
        </p:nvSpPr>
        <p:spPr>
          <a:xfrm>
            <a:off x="27274375" y="3745381"/>
            <a:ext cx="14080" cy="1335135"/>
          </a:xfrm>
          <a:custGeom>
            <a:avLst/>
            <a:gdLst>
              <a:gd name="connsiteX0" fmla="*/ 0 w 10477"/>
              <a:gd name="connsiteY0" fmla="*/ 0 h 993457"/>
              <a:gd name="connsiteX1" fmla="*/ 10478 w 10477"/>
              <a:gd name="connsiteY1" fmla="*/ 0 h 993457"/>
              <a:gd name="connsiteX2" fmla="*/ 10478 w 10477"/>
              <a:gd name="connsiteY2" fmla="*/ 993458 h 993457"/>
              <a:gd name="connsiteX3" fmla="*/ 0 w 1047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10477" h="993457">
                <a:moveTo>
                  <a:pt x="0" y="0"/>
                </a:moveTo>
                <a:lnTo>
                  <a:pt x="10478" y="0"/>
                </a:lnTo>
                <a:lnTo>
                  <a:pt x="10478" y="993458"/>
                </a:lnTo>
                <a:lnTo>
                  <a:pt x="0" y="993458"/>
                </a:lnTo>
                <a:close/>
              </a:path>
            </a:pathLst>
          </a:custGeom>
          <a:solidFill>
            <a:srgbClr val="D00000">
              <a:alpha val="50000"/>
            </a:srgbClr>
          </a:solidFill>
          <a:ln w="9525" cap="flat">
            <a:noFill/>
            <a:prstDash val="solid"/>
            <a:miter/>
          </a:ln>
        </p:spPr>
        <p:txBody>
          <a:bodyPr rtlCol="0" anchor="ctr"/>
          <a:lstStyle/>
          <a:p>
            <a:endParaRPr lang="en-GB"/>
          </a:p>
        </p:txBody>
      </p:sp>
      <p:grpSp>
        <p:nvGrpSpPr>
          <p:cNvPr id="292" name="Group 291">
            <a:extLst>
              <a:ext uri="{FF2B5EF4-FFF2-40B4-BE49-F238E27FC236}">
                <a16:creationId xmlns:a16="http://schemas.microsoft.com/office/drawing/2014/main" id="{0BE0088F-AA7C-4811-A73D-6E0AE8192266}"/>
              </a:ext>
            </a:extLst>
          </p:cNvPr>
          <p:cNvGrpSpPr/>
          <p:nvPr/>
        </p:nvGrpSpPr>
        <p:grpSpPr>
          <a:xfrm>
            <a:off x="26128694" y="3745381"/>
            <a:ext cx="2895566" cy="1335135"/>
            <a:chOff x="24101107" y="15963900"/>
            <a:chExt cx="2154554" cy="993457"/>
          </a:xfrm>
        </p:grpSpPr>
        <p:sp>
          <p:nvSpPr>
            <p:cNvPr id="293" name="Freeform: Shape 292">
              <a:extLst>
                <a:ext uri="{FF2B5EF4-FFF2-40B4-BE49-F238E27FC236}">
                  <a16:creationId xmlns:a16="http://schemas.microsoft.com/office/drawing/2014/main" id="{6A6F11D9-F546-422E-917B-BBD9AE276268}"/>
                </a:ext>
              </a:extLst>
            </p:cNvPr>
            <p:cNvSpPr/>
            <p:nvPr/>
          </p:nvSpPr>
          <p:spPr>
            <a:xfrm>
              <a:off x="24101107" y="15963900"/>
              <a:ext cx="863917" cy="993457"/>
            </a:xfrm>
            <a:custGeom>
              <a:avLst/>
              <a:gdLst>
                <a:gd name="connsiteX0" fmla="*/ 0 w 863917"/>
                <a:gd name="connsiteY0" fmla="*/ 0 h 993457"/>
                <a:gd name="connsiteX1" fmla="*/ 863918 w 863917"/>
                <a:gd name="connsiteY1" fmla="*/ 0 h 993457"/>
                <a:gd name="connsiteX2" fmla="*/ 863918 w 863917"/>
                <a:gd name="connsiteY2" fmla="*/ 993458 h 993457"/>
                <a:gd name="connsiteX3" fmla="*/ 0 w 86391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863917" h="993457">
                  <a:moveTo>
                    <a:pt x="0" y="0"/>
                  </a:moveTo>
                  <a:lnTo>
                    <a:pt x="863918" y="0"/>
                  </a:lnTo>
                  <a:lnTo>
                    <a:pt x="863918" y="993458"/>
                  </a:lnTo>
                  <a:lnTo>
                    <a:pt x="0" y="993458"/>
                  </a:lnTo>
                  <a:close/>
                </a:path>
              </a:pathLst>
            </a:custGeom>
            <a:gradFill>
              <a:gsLst>
                <a:gs pos="0">
                  <a:srgbClr val="FF6100"/>
                </a:gs>
                <a:gs pos="98000">
                  <a:srgbClr val="FF0000"/>
                </a:gs>
              </a:gsLst>
              <a:lin ang="5400000" scaled="1"/>
            </a:gradFill>
            <a:ln w="9525" cap="flat">
              <a:no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8DFFD9B3-DB2A-4CF5-B5F7-72A4703ADEDE}"/>
                </a:ext>
              </a:extLst>
            </p:cNvPr>
            <p:cNvSpPr/>
            <p:nvPr/>
          </p:nvSpPr>
          <p:spPr>
            <a:xfrm>
              <a:off x="24965024" y="15963900"/>
              <a:ext cx="1290637" cy="163830"/>
            </a:xfrm>
            <a:custGeom>
              <a:avLst/>
              <a:gdLst>
                <a:gd name="connsiteX0" fmla="*/ 1290638 w 1290637"/>
                <a:gd name="connsiteY0" fmla="*/ 163830 h 163830"/>
                <a:gd name="connsiteX1" fmla="*/ 0 w 1290637"/>
                <a:gd name="connsiteY1" fmla="*/ 163830 h 163830"/>
                <a:gd name="connsiteX2" fmla="*/ 0 w 1290637"/>
                <a:gd name="connsiteY2" fmla="*/ 0 h 163830"/>
                <a:gd name="connsiteX3" fmla="*/ 90488 w 1290637"/>
                <a:gd name="connsiteY3" fmla="*/ 102870 h 163830"/>
                <a:gd name="connsiteX4" fmla="*/ 1229678 w 1290637"/>
                <a:gd name="connsiteY4" fmla="*/ 10287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163830"/>
                  </a:moveTo>
                  <a:lnTo>
                    <a:pt x="0" y="163830"/>
                  </a:lnTo>
                  <a:lnTo>
                    <a:pt x="0" y="0"/>
                  </a:lnTo>
                  <a:lnTo>
                    <a:pt x="90488" y="102870"/>
                  </a:lnTo>
                  <a:lnTo>
                    <a:pt x="1229678" y="102870"/>
                  </a:lnTo>
                  <a:close/>
                </a:path>
              </a:pathLst>
            </a:custGeom>
            <a:solidFill>
              <a:srgbClr val="D00000"/>
            </a:solidFill>
            <a:ln w="9525"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AE39EE54-677E-4E4A-ADD5-5F7C616284C4}"/>
                </a:ext>
              </a:extLst>
            </p:cNvPr>
            <p:cNvSpPr/>
            <p:nvPr/>
          </p:nvSpPr>
          <p:spPr>
            <a:xfrm>
              <a:off x="24965024" y="16793527"/>
              <a:ext cx="1290637" cy="163830"/>
            </a:xfrm>
            <a:custGeom>
              <a:avLst/>
              <a:gdLst>
                <a:gd name="connsiteX0" fmla="*/ 1290638 w 1290637"/>
                <a:gd name="connsiteY0" fmla="*/ 0 h 163830"/>
                <a:gd name="connsiteX1" fmla="*/ 0 w 1290637"/>
                <a:gd name="connsiteY1" fmla="*/ 0 h 163830"/>
                <a:gd name="connsiteX2" fmla="*/ 0 w 1290637"/>
                <a:gd name="connsiteY2" fmla="*/ 163830 h 163830"/>
                <a:gd name="connsiteX3" fmla="*/ 90488 w 1290637"/>
                <a:gd name="connsiteY3" fmla="*/ 60008 h 163830"/>
                <a:gd name="connsiteX4" fmla="*/ 1229678 w 1290637"/>
                <a:gd name="connsiteY4" fmla="*/ 60008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0"/>
                  </a:moveTo>
                  <a:lnTo>
                    <a:pt x="0" y="0"/>
                  </a:lnTo>
                  <a:lnTo>
                    <a:pt x="0" y="163830"/>
                  </a:lnTo>
                  <a:lnTo>
                    <a:pt x="90488" y="60008"/>
                  </a:lnTo>
                  <a:lnTo>
                    <a:pt x="1229678" y="60008"/>
                  </a:lnTo>
                  <a:close/>
                </a:path>
              </a:pathLst>
            </a:custGeom>
            <a:solidFill>
              <a:srgbClr val="960000"/>
            </a:solidFill>
            <a:ln w="9525" cap="flat">
              <a:noFill/>
              <a:prstDash val="solid"/>
              <a:miter/>
            </a:ln>
          </p:spPr>
          <p:txBody>
            <a:bodyPr rtlCol="0" anchor="ctr"/>
            <a:lstStyle/>
            <a:p>
              <a:endParaRPr lang="en-GB"/>
            </a:p>
          </p:txBody>
        </p:sp>
      </p:grpSp>
      <p:sp>
        <p:nvSpPr>
          <p:cNvPr id="296" name="TextBox 295">
            <a:extLst>
              <a:ext uri="{FF2B5EF4-FFF2-40B4-BE49-F238E27FC236}">
                <a16:creationId xmlns:a16="http://schemas.microsoft.com/office/drawing/2014/main" id="{835C5F96-7E29-466E-9372-305C1839568B}"/>
              </a:ext>
            </a:extLst>
          </p:cNvPr>
          <p:cNvSpPr txBox="1"/>
          <p:nvPr/>
        </p:nvSpPr>
        <p:spPr>
          <a:xfrm>
            <a:off x="25720821" y="5229027"/>
            <a:ext cx="11737975" cy="466474"/>
          </a:xfrm>
          <a:prstGeom prst="rect">
            <a:avLst/>
          </a:prstGeom>
          <a:noFill/>
        </p:spPr>
        <p:txBody>
          <a:bodyPr wrap="square" lIns="0" tIns="0" rIns="0" bIns="0" anchor="ctr">
            <a:spAutoFit/>
          </a:bodyPr>
          <a:lstStyle/>
          <a:p>
            <a:pPr algn="ctr">
              <a:lnSpc>
                <a:spcPts val="4000"/>
              </a:lnSpc>
              <a:spcAft>
                <a:spcPts val="1200"/>
              </a:spcAft>
            </a:pPr>
            <a:r>
              <a:rPr lang="en-US" sz="3200" b="1" dirty="0">
                <a:solidFill>
                  <a:schemeClr val="tx1">
                    <a:lumMod val="95000"/>
                    <a:lumOff val="5000"/>
                  </a:schemeClr>
                </a:solidFill>
                <a:latin typeface="+mn-lt"/>
                <a:ea typeface="Roboto" panose="02000000000000000000" pitchFamily="2" charset="0"/>
                <a:cs typeface="Arial" panose="020B0604020202020204" pitchFamily="34" charset="0"/>
              </a:rPr>
              <a:t>Housing Status &amp; Employment Status </a:t>
            </a:r>
          </a:p>
        </p:txBody>
      </p:sp>
      <p:sp>
        <p:nvSpPr>
          <p:cNvPr id="297" name="Rectangle: Rounded Corners 296">
            <a:extLst>
              <a:ext uri="{FF2B5EF4-FFF2-40B4-BE49-F238E27FC236}">
                <a16:creationId xmlns:a16="http://schemas.microsoft.com/office/drawing/2014/main" id="{4C59C326-AF12-4F31-86C4-F8D5139BAB59}"/>
              </a:ext>
            </a:extLst>
          </p:cNvPr>
          <p:cNvSpPr/>
          <p:nvPr/>
        </p:nvSpPr>
        <p:spPr>
          <a:xfrm>
            <a:off x="38600063" y="4081991"/>
            <a:ext cx="11737975" cy="4644431"/>
          </a:xfrm>
          <a:prstGeom prst="roundRect">
            <a:avLst>
              <a:gd name="adj" fmla="val 1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1332000" rIns="792000" bIns="612000" rtlCol="0" anchor="t" anchorCtr="0"/>
          <a:lstStyle/>
          <a:p>
            <a:pPr marL="457200" indent="-457200" defTabSz="5273203">
              <a:lnSpc>
                <a:spcPts val="3600"/>
              </a:lnSpc>
              <a:buFont typeface="Arial" panose="020B0604020202020204" pitchFamily="34" charset="0"/>
              <a:buChar char="•"/>
              <a:defRPr/>
            </a:pPr>
            <a:r>
              <a:rPr lang="en-US" sz="2400" dirty="0">
                <a:solidFill>
                  <a:schemeClr val="bg2">
                    <a:lumMod val="95000"/>
                    <a:lumOff val="5000"/>
                  </a:schemeClr>
                </a:solidFill>
                <a:ea typeface="Roboto" panose="02000000000000000000" pitchFamily="2" charset="0"/>
                <a:cs typeface="Times New Roman" panose="02020603050405020304" pitchFamily="18" charset="0"/>
              </a:rPr>
              <a:t>Among the total number of 71 valid respondents, the Whites (43%) are higher than most of other categories followed closely by Black or African American (42%) </a:t>
            </a:r>
          </a:p>
          <a:p>
            <a:pPr marL="457200" indent="-457200" defTabSz="5273203">
              <a:lnSpc>
                <a:spcPts val="3600"/>
              </a:lnSpc>
              <a:buFont typeface="Arial" panose="020B0604020202020204" pitchFamily="34" charset="0"/>
              <a:buChar char="•"/>
              <a:defRPr/>
            </a:pPr>
            <a:r>
              <a:rPr lang="en-US" sz="2400" dirty="0">
                <a:solidFill>
                  <a:schemeClr val="bg2">
                    <a:lumMod val="95000"/>
                    <a:lumOff val="5000"/>
                  </a:schemeClr>
                </a:solidFill>
                <a:ea typeface="Roboto" panose="02000000000000000000" pitchFamily="2" charset="0"/>
                <a:cs typeface="Times New Roman" panose="02020603050405020304" pitchFamily="18" charset="0"/>
              </a:rPr>
              <a:t>Among 71 patient respondents, more than 77% of patients were comfortable speaking English whereas 22% of patients preferred other languages than English. </a:t>
            </a:r>
          </a:p>
        </p:txBody>
      </p:sp>
      <p:sp>
        <p:nvSpPr>
          <p:cNvPr id="298" name="Freeform: Shape 297">
            <a:extLst>
              <a:ext uri="{FF2B5EF4-FFF2-40B4-BE49-F238E27FC236}">
                <a16:creationId xmlns:a16="http://schemas.microsoft.com/office/drawing/2014/main" id="{96E33946-0733-410F-931F-E08B9A1B4AB5}"/>
              </a:ext>
            </a:extLst>
          </p:cNvPr>
          <p:cNvSpPr/>
          <p:nvPr/>
        </p:nvSpPr>
        <p:spPr>
          <a:xfrm>
            <a:off x="38600063" y="4034164"/>
            <a:ext cx="4421186" cy="894783"/>
          </a:xfrm>
          <a:custGeom>
            <a:avLst/>
            <a:gdLst>
              <a:gd name="connsiteX0" fmla="*/ 0 w 3225165"/>
              <a:gd name="connsiteY0" fmla="*/ 0 h 665797"/>
              <a:gd name="connsiteX1" fmla="*/ 3225165 w 3225165"/>
              <a:gd name="connsiteY1" fmla="*/ 0 h 665797"/>
              <a:gd name="connsiteX2" fmla="*/ 3225165 w 3225165"/>
              <a:gd name="connsiteY2" fmla="*/ 665798 h 665797"/>
              <a:gd name="connsiteX3" fmla="*/ 0 w 3225165"/>
              <a:gd name="connsiteY3" fmla="*/ 665798 h 665797"/>
            </a:gdLst>
            <a:ahLst/>
            <a:cxnLst>
              <a:cxn ang="0">
                <a:pos x="connsiteX0" y="connsiteY0"/>
              </a:cxn>
              <a:cxn ang="0">
                <a:pos x="connsiteX1" y="connsiteY1"/>
              </a:cxn>
              <a:cxn ang="0">
                <a:pos x="connsiteX2" y="connsiteY2"/>
              </a:cxn>
              <a:cxn ang="0">
                <a:pos x="connsiteX3" y="connsiteY3"/>
              </a:cxn>
            </a:cxnLst>
            <a:rect l="l" t="t" r="r" b="b"/>
            <a:pathLst>
              <a:path w="3225165" h="665797">
                <a:moveTo>
                  <a:pt x="0" y="0"/>
                </a:moveTo>
                <a:lnTo>
                  <a:pt x="3225165" y="0"/>
                </a:lnTo>
                <a:lnTo>
                  <a:pt x="3225165" y="665798"/>
                </a:lnTo>
                <a:lnTo>
                  <a:pt x="0" y="665798"/>
                </a:lnTo>
                <a:close/>
              </a:path>
            </a:pathLst>
          </a:custGeom>
          <a:solidFill>
            <a:srgbClr val="351C75"/>
          </a:solidFill>
          <a:ln w="9525" cap="flat">
            <a:noFill/>
            <a:prstDash val="solid"/>
            <a:miter/>
          </a:ln>
        </p:spPr>
        <p:txBody>
          <a:bodyPr lIns="1692000" tIns="0" rIns="432000" bIns="1224000" rtlCol="0" anchor="t"/>
          <a:lstStyle/>
          <a:p>
            <a:pPr algn="ctr">
              <a:lnSpc>
                <a:spcPts val="8500"/>
              </a:lnSpc>
            </a:pPr>
            <a:r>
              <a:rPr lang="en-US" sz="4800" b="1" spc="-150" dirty="0">
                <a:solidFill>
                  <a:schemeClr val="bg1"/>
                </a:solidFill>
                <a:latin typeface="Roboto" panose="02000000000000000000" pitchFamily="2" charset="0"/>
                <a:ea typeface="Roboto" panose="02000000000000000000" pitchFamily="2" charset="0"/>
                <a:cs typeface="Arial Bold" panose="020B0704020202020204" pitchFamily="34" charset="0"/>
              </a:rPr>
              <a:t>Results</a:t>
            </a:r>
          </a:p>
        </p:txBody>
      </p:sp>
      <p:sp>
        <p:nvSpPr>
          <p:cNvPr id="299" name="Freeform: Shape 298">
            <a:extLst>
              <a:ext uri="{FF2B5EF4-FFF2-40B4-BE49-F238E27FC236}">
                <a16:creationId xmlns:a16="http://schemas.microsoft.com/office/drawing/2014/main" id="{05DBA5E8-E30D-4E38-B739-D05720C62C73}"/>
              </a:ext>
            </a:extLst>
          </p:cNvPr>
          <p:cNvSpPr/>
          <p:nvPr/>
        </p:nvSpPr>
        <p:spPr>
          <a:xfrm>
            <a:off x="39910875" y="3813988"/>
            <a:ext cx="14080" cy="1335135"/>
          </a:xfrm>
          <a:custGeom>
            <a:avLst/>
            <a:gdLst>
              <a:gd name="connsiteX0" fmla="*/ 0 w 10477"/>
              <a:gd name="connsiteY0" fmla="*/ 0 h 993457"/>
              <a:gd name="connsiteX1" fmla="*/ 10478 w 10477"/>
              <a:gd name="connsiteY1" fmla="*/ 0 h 993457"/>
              <a:gd name="connsiteX2" fmla="*/ 10478 w 10477"/>
              <a:gd name="connsiteY2" fmla="*/ 993458 h 993457"/>
              <a:gd name="connsiteX3" fmla="*/ 0 w 1047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10477" h="993457">
                <a:moveTo>
                  <a:pt x="0" y="0"/>
                </a:moveTo>
                <a:lnTo>
                  <a:pt x="10478" y="0"/>
                </a:lnTo>
                <a:lnTo>
                  <a:pt x="10478" y="993458"/>
                </a:lnTo>
                <a:lnTo>
                  <a:pt x="0" y="993458"/>
                </a:lnTo>
                <a:close/>
              </a:path>
            </a:pathLst>
          </a:custGeom>
          <a:solidFill>
            <a:srgbClr val="D00000">
              <a:alpha val="50000"/>
            </a:srgbClr>
          </a:solidFill>
          <a:ln w="9525" cap="flat">
            <a:noFill/>
            <a:prstDash val="solid"/>
            <a:miter/>
          </a:ln>
        </p:spPr>
        <p:txBody>
          <a:bodyPr rtlCol="0" anchor="ctr"/>
          <a:lstStyle/>
          <a:p>
            <a:endParaRPr lang="en-GB"/>
          </a:p>
        </p:txBody>
      </p:sp>
      <p:grpSp>
        <p:nvGrpSpPr>
          <p:cNvPr id="300" name="Group 299">
            <a:extLst>
              <a:ext uri="{FF2B5EF4-FFF2-40B4-BE49-F238E27FC236}">
                <a16:creationId xmlns:a16="http://schemas.microsoft.com/office/drawing/2014/main" id="{BAE2C85A-91E9-4E53-8E20-F49B262E29D3}"/>
              </a:ext>
            </a:extLst>
          </p:cNvPr>
          <p:cNvGrpSpPr/>
          <p:nvPr/>
        </p:nvGrpSpPr>
        <p:grpSpPr>
          <a:xfrm>
            <a:off x="38765194" y="3813988"/>
            <a:ext cx="2895566" cy="1335135"/>
            <a:chOff x="24101107" y="15963900"/>
            <a:chExt cx="2154554" cy="993457"/>
          </a:xfrm>
        </p:grpSpPr>
        <p:sp>
          <p:nvSpPr>
            <p:cNvPr id="301" name="Freeform: Shape 300">
              <a:extLst>
                <a:ext uri="{FF2B5EF4-FFF2-40B4-BE49-F238E27FC236}">
                  <a16:creationId xmlns:a16="http://schemas.microsoft.com/office/drawing/2014/main" id="{E08855D3-7A4A-4FC3-912C-4D4C7C9E0063}"/>
                </a:ext>
              </a:extLst>
            </p:cNvPr>
            <p:cNvSpPr/>
            <p:nvPr/>
          </p:nvSpPr>
          <p:spPr>
            <a:xfrm>
              <a:off x="24101107" y="15963900"/>
              <a:ext cx="863917" cy="993457"/>
            </a:xfrm>
            <a:custGeom>
              <a:avLst/>
              <a:gdLst>
                <a:gd name="connsiteX0" fmla="*/ 0 w 863917"/>
                <a:gd name="connsiteY0" fmla="*/ 0 h 993457"/>
                <a:gd name="connsiteX1" fmla="*/ 863918 w 863917"/>
                <a:gd name="connsiteY1" fmla="*/ 0 h 993457"/>
                <a:gd name="connsiteX2" fmla="*/ 863918 w 863917"/>
                <a:gd name="connsiteY2" fmla="*/ 993458 h 993457"/>
                <a:gd name="connsiteX3" fmla="*/ 0 w 863917"/>
                <a:gd name="connsiteY3" fmla="*/ 993458 h 993457"/>
              </a:gdLst>
              <a:ahLst/>
              <a:cxnLst>
                <a:cxn ang="0">
                  <a:pos x="connsiteX0" y="connsiteY0"/>
                </a:cxn>
                <a:cxn ang="0">
                  <a:pos x="connsiteX1" y="connsiteY1"/>
                </a:cxn>
                <a:cxn ang="0">
                  <a:pos x="connsiteX2" y="connsiteY2"/>
                </a:cxn>
                <a:cxn ang="0">
                  <a:pos x="connsiteX3" y="connsiteY3"/>
                </a:cxn>
              </a:cxnLst>
              <a:rect l="l" t="t" r="r" b="b"/>
              <a:pathLst>
                <a:path w="863917" h="993457">
                  <a:moveTo>
                    <a:pt x="0" y="0"/>
                  </a:moveTo>
                  <a:lnTo>
                    <a:pt x="863918" y="0"/>
                  </a:lnTo>
                  <a:lnTo>
                    <a:pt x="863918" y="993458"/>
                  </a:lnTo>
                  <a:lnTo>
                    <a:pt x="0" y="993458"/>
                  </a:lnTo>
                  <a:close/>
                </a:path>
              </a:pathLst>
            </a:custGeom>
            <a:gradFill>
              <a:gsLst>
                <a:gs pos="0">
                  <a:srgbClr val="FF6100"/>
                </a:gs>
                <a:gs pos="98000">
                  <a:srgbClr val="FF0000"/>
                </a:gs>
              </a:gsLst>
              <a:lin ang="5400000" scaled="1"/>
            </a:gradFill>
            <a:ln w="9525"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6AD642F0-2C41-4D26-8428-DBE260106AE1}"/>
                </a:ext>
              </a:extLst>
            </p:cNvPr>
            <p:cNvSpPr/>
            <p:nvPr/>
          </p:nvSpPr>
          <p:spPr>
            <a:xfrm>
              <a:off x="24965024" y="15963900"/>
              <a:ext cx="1290637" cy="163830"/>
            </a:xfrm>
            <a:custGeom>
              <a:avLst/>
              <a:gdLst>
                <a:gd name="connsiteX0" fmla="*/ 1290638 w 1290637"/>
                <a:gd name="connsiteY0" fmla="*/ 163830 h 163830"/>
                <a:gd name="connsiteX1" fmla="*/ 0 w 1290637"/>
                <a:gd name="connsiteY1" fmla="*/ 163830 h 163830"/>
                <a:gd name="connsiteX2" fmla="*/ 0 w 1290637"/>
                <a:gd name="connsiteY2" fmla="*/ 0 h 163830"/>
                <a:gd name="connsiteX3" fmla="*/ 90488 w 1290637"/>
                <a:gd name="connsiteY3" fmla="*/ 102870 h 163830"/>
                <a:gd name="connsiteX4" fmla="*/ 1229678 w 1290637"/>
                <a:gd name="connsiteY4" fmla="*/ 10287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163830"/>
                  </a:moveTo>
                  <a:lnTo>
                    <a:pt x="0" y="163830"/>
                  </a:lnTo>
                  <a:lnTo>
                    <a:pt x="0" y="0"/>
                  </a:lnTo>
                  <a:lnTo>
                    <a:pt x="90488" y="102870"/>
                  </a:lnTo>
                  <a:lnTo>
                    <a:pt x="1229678" y="102870"/>
                  </a:lnTo>
                  <a:close/>
                </a:path>
              </a:pathLst>
            </a:custGeom>
            <a:solidFill>
              <a:srgbClr val="D00000"/>
            </a:solidFill>
            <a:ln w="9525"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631378E1-04F5-466F-881B-0D4C9555FD61}"/>
                </a:ext>
              </a:extLst>
            </p:cNvPr>
            <p:cNvSpPr/>
            <p:nvPr/>
          </p:nvSpPr>
          <p:spPr>
            <a:xfrm>
              <a:off x="24965024" y="16793527"/>
              <a:ext cx="1290637" cy="163830"/>
            </a:xfrm>
            <a:custGeom>
              <a:avLst/>
              <a:gdLst>
                <a:gd name="connsiteX0" fmla="*/ 1290638 w 1290637"/>
                <a:gd name="connsiteY0" fmla="*/ 0 h 163830"/>
                <a:gd name="connsiteX1" fmla="*/ 0 w 1290637"/>
                <a:gd name="connsiteY1" fmla="*/ 0 h 163830"/>
                <a:gd name="connsiteX2" fmla="*/ 0 w 1290637"/>
                <a:gd name="connsiteY2" fmla="*/ 163830 h 163830"/>
                <a:gd name="connsiteX3" fmla="*/ 90488 w 1290637"/>
                <a:gd name="connsiteY3" fmla="*/ 60008 h 163830"/>
                <a:gd name="connsiteX4" fmla="*/ 1229678 w 1290637"/>
                <a:gd name="connsiteY4" fmla="*/ 60008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637" h="163830">
                  <a:moveTo>
                    <a:pt x="1290638" y="0"/>
                  </a:moveTo>
                  <a:lnTo>
                    <a:pt x="0" y="0"/>
                  </a:lnTo>
                  <a:lnTo>
                    <a:pt x="0" y="163830"/>
                  </a:lnTo>
                  <a:lnTo>
                    <a:pt x="90488" y="60008"/>
                  </a:lnTo>
                  <a:lnTo>
                    <a:pt x="1229678" y="60008"/>
                  </a:lnTo>
                  <a:close/>
                </a:path>
              </a:pathLst>
            </a:custGeom>
            <a:solidFill>
              <a:srgbClr val="960000"/>
            </a:solidFill>
            <a:ln w="9525" cap="flat">
              <a:noFill/>
              <a:prstDash val="solid"/>
              <a:miter/>
            </a:ln>
          </p:spPr>
          <p:txBody>
            <a:bodyPr rtlCol="0" anchor="ctr"/>
            <a:lstStyle/>
            <a:p>
              <a:endParaRPr lang="en-GB"/>
            </a:p>
          </p:txBody>
        </p:sp>
      </p:grpSp>
      <p:sp>
        <p:nvSpPr>
          <p:cNvPr id="306" name="TextBox 305">
            <a:extLst>
              <a:ext uri="{FF2B5EF4-FFF2-40B4-BE49-F238E27FC236}">
                <a16:creationId xmlns:a16="http://schemas.microsoft.com/office/drawing/2014/main" id="{4DEEB925-2BF5-4633-9DFB-6DDFDEA9D72E}"/>
              </a:ext>
            </a:extLst>
          </p:cNvPr>
          <p:cNvSpPr txBox="1"/>
          <p:nvPr/>
        </p:nvSpPr>
        <p:spPr>
          <a:xfrm>
            <a:off x="9718906" y="493402"/>
            <a:ext cx="31768589" cy="2509598"/>
          </a:xfrm>
          <a:prstGeom prst="rect">
            <a:avLst/>
          </a:prstGeom>
          <a:noFill/>
        </p:spPr>
        <p:txBody>
          <a:bodyPr wrap="square">
            <a:spAutoFit/>
          </a:bodyPr>
          <a:lstStyle/>
          <a:p>
            <a:pPr algn="ctr">
              <a:lnSpc>
                <a:spcPts val="9400"/>
              </a:lnSpc>
            </a:pPr>
            <a:r>
              <a:rPr lang="en-US" sz="9600" b="1" spc="-150" dirty="0">
                <a:solidFill>
                  <a:srgbClr val="351C75"/>
                </a:solidFill>
                <a:latin typeface="Roboto Black" panose="02000000000000000000" pitchFamily="2" charset="0"/>
                <a:ea typeface="Roboto Black" panose="02000000000000000000" pitchFamily="2" charset="0"/>
                <a:cs typeface="Poppins" panose="00000500000000000000" pitchFamily="2" charset="0"/>
              </a:rPr>
              <a:t>Leveraging Social Determinants of Health Screening to Improve Health Disparities in Primary Care Settings</a:t>
            </a:r>
          </a:p>
        </p:txBody>
      </p:sp>
      <p:sp>
        <p:nvSpPr>
          <p:cNvPr id="309" name="TextBox 308">
            <a:extLst>
              <a:ext uri="{FF2B5EF4-FFF2-40B4-BE49-F238E27FC236}">
                <a16:creationId xmlns:a16="http://schemas.microsoft.com/office/drawing/2014/main" id="{94EF6740-B4DE-4F11-AB85-DCD23A90E95F}"/>
              </a:ext>
            </a:extLst>
          </p:cNvPr>
          <p:cNvSpPr txBox="1"/>
          <p:nvPr/>
        </p:nvSpPr>
        <p:spPr>
          <a:xfrm>
            <a:off x="12799737" y="3023942"/>
            <a:ext cx="25615544" cy="520976"/>
          </a:xfrm>
          <a:prstGeom prst="rect">
            <a:avLst/>
          </a:prstGeom>
          <a:noFill/>
        </p:spPr>
        <p:txBody>
          <a:bodyPr wrap="square">
            <a:spAutoFit/>
          </a:bodyPr>
          <a:lstStyle/>
          <a:p>
            <a:pPr algn="ctr">
              <a:lnSpc>
                <a:spcPts val="2991"/>
              </a:lnSpc>
              <a:spcAft>
                <a:spcPts val="2871"/>
              </a:spcAft>
            </a:pPr>
            <a:r>
              <a:rPr lang="en-US" sz="4400" dirty="0">
                <a:solidFill>
                  <a:schemeClr val="tx1">
                    <a:lumMod val="95000"/>
                    <a:lumOff val="5000"/>
                  </a:schemeClr>
                </a:solidFill>
                <a:latin typeface="+mn-lt"/>
                <a:ea typeface="Roboto" panose="02000000000000000000" pitchFamily="2" charset="0"/>
                <a:cs typeface="Arial" panose="020B0604020202020204" pitchFamily="34" charset="0"/>
              </a:rPr>
              <a:t>Timothy Onserio, DNP, APRN, MSN, PCPM, FNP-C </a:t>
            </a:r>
          </a:p>
        </p:txBody>
      </p:sp>
      <p:pic>
        <p:nvPicPr>
          <p:cNvPr id="310" name="Google Shape;73;p1">
            <a:extLst>
              <a:ext uri="{FF2B5EF4-FFF2-40B4-BE49-F238E27FC236}">
                <a16:creationId xmlns:a16="http://schemas.microsoft.com/office/drawing/2014/main" id="{8FF925E3-D877-4CA7-AB3F-220EAF532B1D}"/>
              </a:ext>
            </a:extLst>
          </p:cNvPr>
          <p:cNvPicPr preferRelativeResize="0"/>
          <p:nvPr/>
        </p:nvPicPr>
        <p:blipFill rotWithShape="1">
          <a:blip r:embed="rId8">
            <a:alphaModFix/>
          </a:blip>
          <a:srcRect t="10650" r="15739"/>
          <a:stretch/>
        </p:blipFill>
        <p:spPr>
          <a:xfrm>
            <a:off x="831850" y="-7040"/>
            <a:ext cx="6113878" cy="3030982"/>
          </a:xfrm>
          <a:prstGeom prst="round2SameRect">
            <a:avLst>
              <a:gd name="adj1" fmla="val 0"/>
              <a:gd name="adj2" fmla="val 17239"/>
            </a:avLst>
          </a:prstGeom>
          <a:noFill/>
          <a:ln>
            <a:noFill/>
          </a:ln>
        </p:spPr>
      </p:pic>
      <p:sp>
        <p:nvSpPr>
          <p:cNvPr id="311" name="TextBox 310">
            <a:extLst>
              <a:ext uri="{FF2B5EF4-FFF2-40B4-BE49-F238E27FC236}">
                <a16:creationId xmlns:a16="http://schemas.microsoft.com/office/drawing/2014/main" id="{322611EC-48E5-4F00-9B16-2934A9F0E375}"/>
              </a:ext>
            </a:extLst>
          </p:cNvPr>
          <p:cNvSpPr txBox="1"/>
          <p:nvPr/>
        </p:nvSpPr>
        <p:spPr>
          <a:xfrm>
            <a:off x="39719935" y="28836409"/>
            <a:ext cx="5961965" cy="2877839"/>
          </a:xfrm>
          <a:prstGeom prst="rect">
            <a:avLst/>
          </a:prstGeom>
          <a:noFill/>
        </p:spPr>
        <p:txBody>
          <a:bodyPr wrap="square">
            <a:spAutoFit/>
          </a:bodyPr>
          <a:lstStyle/>
          <a:p>
            <a:pPr>
              <a:lnSpc>
                <a:spcPts val="3000"/>
              </a:lnSpc>
              <a:spcAft>
                <a:spcPts val="600"/>
              </a:spcAft>
            </a:pPr>
            <a:r>
              <a:rPr lang="en-US" sz="2400" b="1" cap="all" dirty="0">
                <a:solidFill>
                  <a:schemeClr val="tx1">
                    <a:lumMod val="95000"/>
                    <a:lumOff val="5000"/>
                  </a:schemeClr>
                </a:solidFill>
                <a:latin typeface="+mn-lt"/>
                <a:ea typeface="Roboto" panose="02000000000000000000" pitchFamily="2" charset="0"/>
                <a:cs typeface="Arial" panose="020B0604020202020204" pitchFamily="34" charset="0"/>
              </a:rPr>
              <a:t>Acknowledgements</a:t>
            </a:r>
          </a:p>
          <a:p>
            <a:pPr marL="285750" indent="-285750">
              <a:lnSpc>
                <a:spcPts val="3700"/>
              </a:lnSpc>
              <a:buFont typeface="Arial" panose="020B0604020202020204" pitchFamily="34" charset="0"/>
              <a:buChar char="•"/>
            </a:pP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Dr. Isaac </a:t>
            </a:r>
            <a:r>
              <a:rPr lang="en-US" sz="2400" b="1" dirty="0" err="1">
                <a:solidFill>
                  <a:schemeClr val="tx1">
                    <a:lumMod val="95000"/>
                    <a:lumOff val="5000"/>
                  </a:schemeClr>
                </a:solidFill>
                <a:latin typeface="+mn-lt"/>
                <a:ea typeface="Roboto" panose="02000000000000000000" pitchFamily="2" charset="0"/>
                <a:cs typeface="Arial" panose="020B0604020202020204" pitchFamily="34" charset="0"/>
              </a:rPr>
              <a:t>Donkoh</a:t>
            </a: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 </a:t>
            </a: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(Study site preceptor and mentor) /</a:t>
            </a:r>
          </a:p>
          <a:p>
            <a:pPr marL="285750" indent="-285750">
              <a:lnSpc>
                <a:spcPts val="3700"/>
              </a:lnSpc>
              <a:buFont typeface="Arial" panose="020B0604020202020204" pitchFamily="34" charset="0"/>
              <a:buChar char="•"/>
            </a:pP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Ms. Angela Summerville</a:t>
            </a: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(Site Manager) and </a:t>
            </a: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Ms. Marissa </a:t>
            </a:r>
            <a:r>
              <a:rPr lang="en-US" sz="2400" b="1" dirty="0" err="1">
                <a:solidFill>
                  <a:schemeClr val="tx1">
                    <a:lumMod val="95000"/>
                    <a:lumOff val="5000"/>
                  </a:schemeClr>
                </a:solidFill>
                <a:latin typeface="+mn-lt"/>
                <a:ea typeface="Roboto" panose="02000000000000000000" pitchFamily="2" charset="0"/>
                <a:cs typeface="Arial" panose="020B0604020202020204" pitchFamily="34" charset="0"/>
              </a:rPr>
              <a:t>Gilligen</a:t>
            </a:r>
            <a:r>
              <a:rPr lang="en-US" sz="2400" b="1" dirty="0">
                <a:solidFill>
                  <a:schemeClr val="tx1">
                    <a:lumMod val="95000"/>
                    <a:lumOff val="5000"/>
                  </a:schemeClr>
                </a:solidFill>
                <a:latin typeface="+mn-lt"/>
                <a:ea typeface="Roboto" panose="02000000000000000000" pitchFamily="2" charset="0"/>
                <a:cs typeface="Arial" panose="020B0604020202020204" pitchFamily="34" charset="0"/>
              </a:rPr>
              <a:t> </a:t>
            </a:r>
            <a:r>
              <a:rPr lang="en-US" sz="2400" dirty="0">
                <a:solidFill>
                  <a:schemeClr val="tx1">
                    <a:lumMod val="95000"/>
                    <a:lumOff val="5000"/>
                  </a:schemeClr>
                </a:solidFill>
                <a:latin typeface="+mn-lt"/>
                <a:ea typeface="Roboto" panose="02000000000000000000" pitchFamily="2" charset="0"/>
                <a:cs typeface="Arial" panose="020B0604020202020204" pitchFamily="34" charset="0"/>
              </a:rPr>
              <a:t>(Site Coordinator) </a:t>
            </a:r>
          </a:p>
        </p:txBody>
      </p:sp>
      <p:sp>
        <p:nvSpPr>
          <p:cNvPr id="312" name="TextBox 311">
            <a:extLst>
              <a:ext uri="{FF2B5EF4-FFF2-40B4-BE49-F238E27FC236}">
                <a16:creationId xmlns:a16="http://schemas.microsoft.com/office/drawing/2014/main" id="{C27D72F1-922F-4C65-973B-B9818ADAB612}"/>
              </a:ext>
            </a:extLst>
          </p:cNvPr>
          <p:cNvSpPr txBox="1"/>
          <p:nvPr/>
        </p:nvSpPr>
        <p:spPr>
          <a:xfrm>
            <a:off x="47306635" y="27965428"/>
            <a:ext cx="2478815" cy="450893"/>
          </a:xfrm>
          <a:prstGeom prst="rect">
            <a:avLst/>
          </a:prstGeom>
          <a:noFill/>
        </p:spPr>
        <p:txBody>
          <a:bodyPr wrap="square">
            <a:spAutoFit/>
          </a:bodyPr>
          <a:lstStyle/>
          <a:p>
            <a:pPr>
              <a:lnSpc>
                <a:spcPts val="3000"/>
              </a:lnSpc>
              <a:spcAft>
                <a:spcPts val="600"/>
              </a:spcAft>
            </a:pPr>
            <a:r>
              <a:rPr lang="en-US" sz="2400" b="1" cap="all" dirty="0">
                <a:solidFill>
                  <a:schemeClr val="tx1">
                    <a:lumMod val="95000"/>
                    <a:lumOff val="5000"/>
                  </a:schemeClr>
                </a:solidFill>
                <a:latin typeface="+mn-lt"/>
                <a:ea typeface="Roboto" panose="02000000000000000000" pitchFamily="2" charset="0"/>
                <a:cs typeface="Arial" panose="020B0604020202020204" pitchFamily="34" charset="0"/>
              </a:rPr>
              <a:t>REFERENCES</a:t>
            </a:r>
            <a:endParaRPr lang="en-US" sz="2400" dirty="0">
              <a:solidFill>
                <a:schemeClr val="tx1">
                  <a:lumMod val="95000"/>
                  <a:lumOff val="5000"/>
                </a:schemeClr>
              </a:solidFill>
              <a:latin typeface="+mn-lt"/>
              <a:ea typeface="Roboto" panose="02000000000000000000" pitchFamily="2" charset="0"/>
              <a:cs typeface="Arial" panose="020B0604020202020204" pitchFamily="34" charset="0"/>
            </a:endParaRPr>
          </a:p>
        </p:txBody>
      </p:sp>
      <p:sp>
        <p:nvSpPr>
          <p:cNvPr id="313" name="TextBox 312">
            <a:extLst>
              <a:ext uri="{FF2B5EF4-FFF2-40B4-BE49-F238E27FC236}">
                <a16:creationId xmlns:a16="http://schemas.microsoft.com/office/drawing/2014/main" id="{54BC71F0-F4A8-40A3-8303-198B97644A53}"/>
              </a:ext>
            </a:extLst>
          </p:cNvPr>
          <p:cNvSpPr txBox="1"/>
          <p:nvPr/>
        </p:nvSpPr>
        <p:spPr>
          <a:xfrm>
            <a:off x="1150917" y="4386244"/>
            <a:ext cx="745461" cy="637290"/>
          </a:xfrm>
          <a:prstGeom prst="rect">
            <a:avLst/>
          </a:prstGeom>
          <a:noFill/>
        </p:spPr>
        <p:txBody>
          <a:bodyPr wrap="square">
            <a:spAutoFit/>
          </a:bodyPr>
          <a:lstStyle/>
          <a:p>
            <a:pPr>
              <a:lnSpc>
                <a:spcPts val="3000"/>
              </a:lnSpc>
              <a:spcAft>
                <a:spcPts val="600"/>
              </a:spcAft>
            </a:pPr>
            <a:r>
              <a:rPr lang="en-US" sz="8000" b="1" cap="all" dirty="0">
                <a:solidFill>
                  <a:schemeClr val="bg1"/>
                </a:solidFill>
                <a:latin typeface="Roboto Black" panose="02000000000000000000" pitchFamily="2" charset="0"/>
                <a:ea typeface="Roboto Black" panose="02000000000000000000" pitchFamily="2" charset="0"/>
                <a:cs typeface="Arial" panose="020B0604020202020204" pitchFamily="34" charset="0"/>
              </a:rPr>
              <a:t>1</a:t>
            </a:r>
            <a:endParaRPr lang="en-US" sz="8000" dirty="0">
              <a:solidFill>
                <a:schemeClr val="bg1"/>
              </a:solidFill>
              <a:latin typeface="Roboto Black" panose="02000000000000000000" pitchFamily="2" charset="0"/>
              <a:ea typeface="Roboto Black" panose="02000000000000000000" pitchFamily="2" charset="0"/>
              <a:cs typeface="Arial" panose="020B0604020202020204" pitchFamily="34" charset="0"/>
            </a:endParaRPr>
          </a:p>
        </p:txBody>
      </p:sp>
      <p:sp>
        <p:nvSpPr>
          <p:cNvPr id="314" name="TextBox 313">
            <a:extLst>
              <a:ext uri="{FF2B5EF4-FFF2-40B4-BE49-F238E27FC236}">
                <a16:creationId xmlns:a16="http://schemas.microsoft.com/office/drawing/2014/main" id="{959810CE-B66A-4D65-B62E-5CA9022C30FE}"/>
              </a:ext>
            </a:extLst>
          </p:cNvPr>
          <p:cNvSpPr txBox="1"/>
          <p:nvPr/>
        </p:nvSpPr>
        <p:spPr>
          <a:xfrm>
            <a:off x="13715506" y="4386244"/>
            <a:ext cx="745461" cy="637290"/>
          </a:xfrm>
          <a:prstGeom prst="rect">
            <a:avLst/>
          </a:prstGeom>
          <a:noFill/>
        </p:spPr>
        <p:txBody>
          <a:bodyPr wrap="square">
            <a:spAutoFit/>
          </a:bodyPr>
          <a:lstStyle/>
          <a:p>
            <a:pPr>
              <a:lnSpc>
                <a:spcPts val="3000"/>
              </a:lnSpc>
              <a:spcAft>
                <a:spcPts val="600"/>
              </a:spcAft>
            </a:pPr>
            <a:r>
              <a:rPr lang="en-US" sz="8000" b="1" cap="all" dirty="0">
                <a:solidFill>
                  <a:schemeClr val="bg1"/>
                </a:solidFill>
                <a:latin typeface="Roboto Black" panose="02000000000000000000" pitchFamily="2" charset="0"/>
                <a:ea typeface="Roboto Black" panose="02000000000000000000" pitchFamily="2" charset="0"/>
                <a:cs typeface="Arial" panose="020B0604020202020204" pitchFamily="34" charset="0"/>
              </a:rPr>
              <a:t>3</a:t>
            </a:r>
            <a:endParaRPr lang="en-US" sz="8000" dirty="0">
              <a:solidFill>
                <a:schemeClr val="bg1"/>
              </a:solidFill>
              <a:latin typeface="Roboto Black" panose="02000000000000000000" pitchFamily="2" charset="0"/>
              <a:ea typeface="Roboto Black" panose="02000000000000000000" pitchFamily="2" charset="0"/>
              <a:cs typeface="Arial" panose="020B0604020202020204" pitchFamily="34" charset="0"/>
            </a:endParaRPr>
          </a:p>
        </p:txBody>
      </p:sp>
      <p:sp>
        <p:nvSpPr>
          <p:cNvPr id="315" name="TextBox 314">
            <a:extLst>
              <a:ext uri="{FF2B5EF4-FFF2-40B4-BE49-F238E27FC236}">
                <a16:creationId xmlns:a16="http://schemas.microsoft.com/office/drawing/2014/main" id="{D4CC1252-CB72-470A-B94B-33A32F8B862B}"/>
              </a:ext>
            </a:extLst>
          </p:cNvPr>
          <p:cNvSpPr txBox="1"/>
          <p:nvPr/>
        </p:nvSpPr>
        <p:spPr>
          <a:xfrm>
            <a:off x="26332217" y="4386244"/>
            <a:ext cx="745461" cy="637290"/>
          </a:xfrm>
          <a:prstGeom prst="rect">
            <a:avLst/>
          </a:prstGeom>
          <a:noFill/>
        </p:spPr>
        <p:txBody>
          <a:bodyPr wrap="square">
            <a:spAutoFit/>
          </a:bodyPr>
          <a:lstStyle/>
          <a:p>
            <a:pPr>
              <a:lnSpc>
                <a:spcPts val="3000"/>
              </a:lnSpc>
              <a:spcAft>
                <a:spcPts val="600"/>
              </a:spcAft>
            </a:pPr>
            <a:r>
              <a:rPr lang="en-US" sz="8000" b="1" cap="all" dirty="0">
                <a:solidFill>
                  <a:schemeClr val="bg1"/>
                </a:solidFill>
                <a:latin typeface="Roboto Black" panose="02000000000000000000" pitchFamily="2" charset="0"/>
                <a:ea typeface="Roboto Black" panose="02000000000000000000" pitchFamily="2" charset="0"/>
                <a:cs typeface="Arial" panose="020B0604020202020204" pitchFamily="34" charset="0"/>
              </a:rPr>
              <a:t>4</a:t>
            </a:r>
            <a:endParaRPr lang="en-US" sz="8000" dirty="0">
              <a:solidFill>
                <a:schemeClr val="bg1"/>
              </a:solidFill>
              <a:latin typeface="Roboto Black" panose="02000000000000000000" pitchFamily="2" charset="0"/>
              <a:ea typeface="Roboto Black" panose="02000000000000000000" pitchFamily="2" charset="0"/>
              <a:cs typeface="Arial" panose="020B0604020202020204" pitchFamily="34" charset="0"/>
            </a:endParaRPr>
          </a:p>
        </p:txBody>
      </p:sp>
      <p:sp>
        <p:nvSpPr>
          <p:cNvPr id="316" name="TextBox 315">
            <a:extLst>
              <a:ext uri="{FF2B5EF4-FFF2-40B4-BE49-F238E27FC236}">
                <a16:creationId xmlns:a16="http://schemas.microsoft.com/office/drawing/2014/main" id="{C1D9F76C-AD6C-48DF-B323-2223C3FF1863}"/>
              </a:ext>
            </a:extLst>
          </p:cNvPr>
          <p:cNvSpPr txBox="1"/>
          <p:nvPr/>
        </p:nvSpPr>
        <p:spPr>
          <a:xfrm>
            <a:off x="13715506" y="21256542"/>
            <a:ext cx="745461" cy="637290"/>
          </a:xfrm>
          <a:prstGeom prst="rect">
            <a:avLst/>
          </a:prstGeom>
          <a:noFill/>
        </p:spPr>
        <p:txBody>
          <a:bodyPr wrap="square">
            <a:spAutoFit/>
          </a:bodyPr>
          <a:lstStyle/>
          <a:p>
            <a:pPr>
              <a:lnSpc>
                <a:spcPts val="3000"/>
              </a:lnSpc>
              <a:spcAft>
                <a:spcPts val="600"/>
              </a:spcAft>
            </a:pPr>
            <a:r>
              <a:rPr lang="en-US" sz="8000" b="1" cap="all" dirty="0">
                <a:solidFill>
                  <a:schemeClr val="bg1"/>
                </a:solidFill>
                <a:latin typeface="Roboto Black" panose="02000000000000000000" pitchFamily="2" charset="0"/>
                <a:ea typeface="Roboto Black" panose="02000000000000000000" pitchFamily="2" charset="0"/>
                <a:cs typeface="Arial" panose="020B0604020202020204" pitchFamily="34" charset="0"/>
              </a:rPr>
              <a:t>4</a:t>
            </a:r>
            <a:endParaRPr lang="en-US" sz="8000" dirty="0">
              <a:solidFill>
                <a:schemeClr val="bg1"/>
              </a:solidFill>
              <a:latin typeface="Roboto Black" panose="02000000000000000000" pitchFamily="2" charset="0"/>
              <a:ea typeface="Roboto Black" panose="02000000000000000000" pitchFamily="2" charset="0"/>
              <a:cs typeface="Arial" panose="020B0604020202020204" pitchFamily="34" charset="0"/>
            </a:endParaRPr>
          </a:p>
        </p:txBody>
      </p:sp>
      <p:sp>
        <p:nvSpPr>
          <p:cNvPr id="317" name="TextBox 316">
            <a:extLst>
              <a:ext uri="{FF2B5EF4-FFF2-40B4-BE49-F238E27FC236}">
                <a16:creationId xmlns:a16="http://schemas.microsoft.com/office/drawing/2014/main" id="{4FC5B9A8-148C-4C89-86E5-7C6CD9D0E3AD}"/>
              </a:ext>
            </a:extLst>
          </p:cNvPr>
          <p:cNvSpPr txBox="1"/>
          <p:nvPr/>
        </p:nvSpPr>
        <p:spPr>
          <a:xfrm>
            <a:off x="1210755" y="29033525"/>
            <a:ext cx="745461" cy="637290"/>
          </a:xfrm>
          <a:prstGeom prst="rect">
            <a:avLst/>
          </a:prstGeom>
          <a:noFill/>
        </p:spPr>
        <p:txBody>
          <a:bodyPr wrap="square">
            <a:spAutoFit/>
          </a:bodyPr>
          <a:lstStyle/>
          <a:p>
            <a:pPr>
              <a:lnSpc>
                <a:spcPts val="3000"/>
              </a:lnSpc>
              <a:spcAft>
                <a:spcPts val="600"/>
              </a:spcAft>
            </a:pPr>
            <a:r>
              <a:rPr lang="en-US" sz="8000" b="1" cap="all" dirty="0">
                <a:solidFill>
                  <a:schemeClr val="bg1"/>
                </a:solidFill>
                <a:latin typeface="Roboto Black" panose="02000000000000000000" pitchFamily="2" charset="0"/>
                <a:ea typeface="Roboto Black" panose="02000000000000000000" pitchFamily="2" charset="0"/>
                <a:cs typeface="Arial" panose="020B0604020202020204" pitchFamily="34" charset="0"/>
              </a:rPr>
              <a:t>2</a:t>
            </a:r>
            <a:endParaRPr lang="en-US" sz="8000" dirty="0">
              <a:solidFill>
                <a:schemeClr val="bg1"/>
              </a:solidFill>
              <a:latin typeface="Roboto Black" panose="02000000000000000000" pitchFamily="2" charset="0"/>
              <a:ea typeface="Roboto Black" panose="02000000000000000000" pitchFamily="2" charset="0"/>
              <a:cs typeface="Arial" panose="020B0604020202020204" pitchFamily="34" charset="0"/>
            </a:endParaRPr>
          </a:p>
        </p:txBody>
      </p:sp>
      <p:sp>
        <p:nvSpPr>
          <p:cNvPr id="318" name="TextBox 317">
            <a:extLst>
              <a:ext uri="{FF2B5EF4-FFF2-40B4-BE49-F238E27FC236}">
                <a16:creationId xmlns:a16="http://schemas.microsoft.com/office/drawing/2014/main" id="{CF336D66-9EF8-4B44-8F5D-174CB66B1E1C}"/>
              </a:ext>
            </a:extLst>
          </p:cNvPr>
          <p:cNvSpPr txBox="1"/>
          <p:nvPr/>
        </p:nvSpPr>
        <p:spPr>
          <a:xfrm>
            <a:off x="38967480" y="4424344"/>
            <a:ext cx="745461" cy="637290"/>
          </a:xfrm>
          <a:prstGeom prst="rect">
            <a:avLst/>
          </a:prstGeom>
          <a:noFill/>
        </p:spPr>
        <p:txBody>
          <a:bodyPr wrap="square">
            <a:spAutoFit/>
          </a:bodyPr>
          <a:lstStyle/>
          <a:p>
            <a:pPr>
              <a:lnSpc>
                <a:spcPts val="3000"/>
              </a:lnSpc>
              <a:spcAft>
                <a:spcPts val="600"/>
              </a:spcAft>
            </a:pPr>
            <a:r>
              <a:rPr lang="en-US" sz="8000" b="1" cap="all" dirty="0">
                <a:solidFill>
                  <a:schemeClr val="bg1"/>
                </a:solidFill>
                <a:latin typeface="Roboto Black" panose="02000000000000000000" pitchFamily="2" charset="0"/>
                <a:ea typeface="Roboto Black" panose="02000000000000000000" pitchFamily="2" charset="0"/>
                <a:cs typeface="Arial" panose="020B0604020202020204" pitchFamily="34" charset="0"/>
              </a:rPr>
              <a:t>4</a:t>
            </a:r>
            <a:endParaRPr lang="en-US" sz="8000" dirty="0">
              <a:solidFill>
                <a:schemeClr val="bg1"/>
              </a:solidFill>
              <a:latin typeface="Roboto Black" panose="02000000000000000000" pitchFamily="2" charset="0"/>
              <a:ea typeface="Roboto Black" panose="02000000000000000000" pitchFamily="2" charset="0"/>
              <a:cs typeface="Arial" panose="020B0604020202020204" pitchFamily="34" charset="0"/>
            </a:endParaRPr>
          </a:p>
        </p:txBody>
      </p:sp>
      <p:sp>
        <p:nvSpPr>
          <p:cNvPr id="319" name="TextBox 318">
            <a:extLst>
              <a:ext uri="{FF2B5EF4-FFF2-40B4-BE49-F238E27FC236}">
                <a16:creationId xmlns:a16="http://schemas.microsoft.com/office/drawing/2014/main" id="{23AA703E-1455-41D5-8861-064D299A2939}"/>
              </a:ext>
            </a:extLst>
          </p:cNvPr>
          <p:cNvSpPr txBox="1"/>
          <p:nvPr/>
        </p:nvSpPr>
        <p:spPr>
          <a:xfrm>
            <a:off x="39005580" y="9758977"/>
            <a:ext cx="745461" cy="637290"/>
          </a:xfrm>
          <a:prstGeom prst="rect">
            <a:avLst/>
          </a:prstGeom>
          <a:noFill/>
        </p:spPr>
        <p:txBody>
          <a:bodyPr wrap="square">
            <a:spAutoFit/>
          </a:bodyPr>
          <a:lstStyle/>
          <a:p>
            <a:pPr>
              <a:lnSpc>
                <a:spcPts val="3000"/>
              </a:lnSpc>
              <a:spcAft>
                <a:spcPts val="600"/>
              </a:spcAft>
            </a:pPr>
            <a:r>
              <a:rPr lang="en-US" sz="8000" b="1" cap="all" dirty="0">
                <a:solidFill>
                  <a:schemeClr val="bg1"/>
                </a:solidFill>
                <a:latin typeface="Roboto Black" panose="02000000000000000000" pitchFamily="2" charset="0"/>
                <a:ea typeface="Roboto Black" panose="02000000000000000000" pitchFamily="2" charset="0"/>
                <a:cs typeface="Arial" panose="020B0604020202020204" pitchFamily="34" charset="0"/>
              </a:rPr>
              <a:t>5</a:t>
            </a:r>
            <a:endParaRPr lang="en-US" sz="8000" dirty="0">
              <a:solidFill>
                <a:schemeClr val="bg1"/>
              </a:solidFill>
              <a:latin typeface="Roboto Black" panose="02000000000000000000" pitchFamily="2" charset="0"/>
              <a:ea typeface="Roboto Black" panose="02000000000000000000" pitchFamily="2" charset="0"/>
              <a:cs typeface="Arial" panose="020B0604020202020204" pitchFamily="34" charset="0"/>
            </a:endParaRPr>
          </a:p>
        </p:txBody>
      </p:sp>
      <p:graphicFrame>
        <p:nvGraphicFramePr>
          <p:cNvPr id="321" name="Chart 320">
            <a:extLst>
              <a:ext uri="{FF2B5EF4-FFF2-40B4-BE49-F238E27FC236}">
                <a16:creationId xmlns:a16="http://schemas.microsoft.com/office/drawing/2014/main" id="{7457EB50-119A-4392-BDF8-C6964CF3AF80}"/>
              </a:ext>
            </a:extLst>
          </p:cNvPr>
          <p:cNvGraphicFramePr/>
          <p:nvPr>
            <p:extLst>
              <p:ext uri="{D42A27DB-BD31-4B8C-83A1-F6EECF244321}">
                <p14:modId xmlns:p14="http://schemas.microsoft.com/office/powerpoint/2010/main" val="718223383"/>
              </p:ext>
            </p:extLst>
          </p:nvPr>
        </p:nvGraphicFramePr>
        <p:xfrm>
          <a:off x="15499298" y="23079656"/>
          <a:ext cx="7505046" cy="469075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22" name="Chart 321">
            <a:extLst>
              <a:ext uri="{FF2B5EF4-FFF2-40B4-BE49-F238E27FC236}">
                <a16:creationId xmlns:a16="http://schemas.microsoft.com/office/drawing/2014/main" id="{9B63F2EB-EC0E-4111-9FAE-2EA42449301F}"/>
              </a:ext>
            </a:extLst>
          </p:cNvPr>
          <p:cNvGraphicFramePr/>
          <p:nvPr>
            <p:extLst>
              <p:ext uri="{D42A27DB-BD31-4B8C-83A1-F6EECF244321}">
                <p14:modId xmlns:p14="http://schemas.microsoft.com/office/powerpoint/2010/main" val="3927433460"/>
              </p:ext>
            </p:extLst>
          </p:nvPr>
        </p:nvGraphicFramePr>
        <p:xfrm>
          <a:off x="14186696" y="27921123"/>
          <a:ext cx="10130250" cy="469075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23" name="Chart 322">
            <a:extLst>
              <a:ext uri="{FF2B5EF4-FFF2-40B4-BE49-F238E27FC236}">
                <a16:creationId xmlns:a16="http://schemas.microsoft.com/office/drawing/2014/main" id="{10077510-1DDB-4962-88E8-6C70F5435E03}"/>
              </a:ext>
            </a:extLst>
          </p:cNvPr>
          <p:cNvGraphicFramePr/>
          <p:nvPr>
            <p:extLst>
              <p:ext uri="{D42A27DB-BD31-4B8C-83A1-F6EECF244321}">
                <p14:modId xmlns:p14="http://schemas.microsoft.com/office/powerpoint/2010/main" val="3047953739"/>
              </p:ext>
            </p:extLst>
          </p:nvPr>
        </p:nvGraphicFramePr>
        <p:xfrm>
          <a:off x="26381560" y="5466500"/>
          <a:ext cx="10901977" cy="461471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24" name="Chart 323">
            <a:extLst>
              <a:ext uri="{FF2B5EF4-FFF2-40B4-BE49-F238E27FC236}">
                <a16:creationId xmlns:a16="http://schemas.microsoft.com/office/drawing/2014/main" id="{CA2534B8-70E1-4E6E-9A46-85CAAB17FC80}"/>
              </a:ext>
            </a:extLst>
          </p:cNvPr>
          <p:cNvGraphicFramePr/>
          <p:nvPr>
            <p:extLst>
              <p:ext uri="{D42A27DB-BD31-4B8C-83A1-F6EECF244321}">
                <p14:modId xmlns:p14="http://schemas.microsoft.com/office/powerpoint/2010/main" val="268198562"/>
              </p:ext>
            </p:extLst>
          </p:nvPr>
        </p:nvGraphicFramePr>
        <p:xfrm>
          <a:off x="26034290" y="10097734"/>
          <a:ext cx="11596517" cy="4695860"/>
        </p:xfrm>
        <a:graphic>
          <a:graphicData uri="http://schemas.openxmlformats.org/drawingml/2006/chart">
            <c:chart xmlns:c="http://schemas.openxmlformats.org/drawingml/2006/chart" xmlns:r="http://schemas.openxmlformats.org/officeDocument/2006/relationships" r:id="rId12"/>
          </a:graphicData>
        </a:graphic>
      </p:graphicFrame>
      <p:sp>
        <p:nvSpPr>
          <p:cNvPr id="325" name="TextBox 324">
            <a:extLst>
              <a:ext uri="{FF2B5EF4-FFF2-40B4-BE49-F238E27FC236}">
                <a16:creationId xmlns:a16="http://schemas.microsoft.com/office/drawing/2014/main" id="{21AD457B-7532-48D7-8C5D-4357E3AB07ED}"/>
              </a:ext>
            </a:extLst>
          </p:cNvPr>
          <p:cNvSpPr txBox="1"/>
          <p:nvPr/>
        </p:nvSpPr>
        <p:spPr>
          <a:xfrm>
            <a:off x="25877838" y="14657715"/>
            <a:ext cx="11737975" cy="478144"/>
          </a:xfrm>
          <a:prstGeom prst="rect">
            <a:avLst/>
          </a:prstGeom>
          <a:noFill/>
        </p:spPr>
        <p:txBody>
          <a:bodyPr wrap="square" lIns="0" tIns="0" rIns="0" bIns="0" anchor="ctr">
            <a:spAutoFit/>
          </a:bodyPr>
          <a:lstStyle/>
          <a:p>
            <a:pPr algn="ctr">
              <a:lnSpc>
                <a:spcPts val="4000"/>
              </a:lnSpc>
              <a:spcAft>
                <a:spcPts val="1200"/>
              </a:spcAft>
            </a:pPr>
            <a:r>
              <a:rPr lang="en-US" sz="3200" b="1" dirty="0">
                <a:solidFill>
                  <a:schemeClr val="tx1">
                    <a:lumMod val="95000"/>
                    <a:lumOff val="5000"/>
                  </a:schemeClr>
                </a:solidFill>
                <a:latin typeface="+mn-lt"/>
                <a:ea typeface="Roboto" panose="02000000000000000000" pitchFamily="2" charset="0"/>
                <a:cs typeface="Arial" panose="020B0604020202020204" pitchFamily="34" charset="0"/>
              </a:rPr>
              <a:t>Social integration &amp; Stress levels </a:t>
            </a:r>
          </a:p>
        </p:txBody>
      </p:sp>
      <p:graphicFrame>
        <p:nvGraphicFramePr>
          <p:cNvPr id="326" name="Chart 325">
            <a:extLst>
              <a:ext uri="{FF2B5EF4-FFF2-40B4-BE49-F238E27FC236}">
                <a16:creationId xmlns:a16="http://schemas.microsoft.com/office/drawing/2014/main" id="{2DC9EC5D-DFD5-4B12-8A1D-3874536C329D}"/>
              </a:ext>
            </a:extLst>
          </p:cNvPr>
          <p:cNvGraphicFramePr/>
          <p:nvPr>
            <p:extLst>
              <p:ext uri="{D42A27DB-BD31-4B8C-83A1-F6EECF244321}">
                <p14:modId xmlns:p14="http://schemas.microsoft.com/office/powerpoint/2010/main" val="588625031"/>
              </p:ext>
            </p:extLst>
          </p:nvPr>
        </p:nvGraphicFramePr>
        <p:xfrm>
          <a:off x="26389531" y="15484395"/>
          <a:ext cx="6245886" cy="501819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27" name="Chart 326">
            <a:extLst>
              <a:ext uri="{FF2B5EF4-FFF2-40B4-BE49-F238E27FC236}">
                <a16:creationId xmlns:a16="http://schemas.microsoft.com/office/drawing/2014/main" id="{910784C3-0897-40DF-8DCC-CF13FBC990E1}"/>
              </a:ext>
            </a:extLst>
          </p:cNvPr>
          <p:cNvGraphicFramePr/>
          <p:nvPr>
            <p:extLst>
              <p:ext uri="{D42A27DB-BD31-4B8C-83A1-F6EECF244321}">
                <p14:modId xmlns:p14="http://schemas.microsoft.com/office/powerpoint/2010/main" val="1363731857"/>
              </p:ext>
            </p:extLst>
          </p:nvPr>
        </p:nvGraphicFramePr>
        <p:xfrm>
          <a:off x="32132474" y="15589739"/>
          <a:ext cx="5714205" cy="4385606"/>
        </p:xfrm>
        <a:graphic>
          <a:graphicData uri="http://schemas.openxmlformats.org/drawingml/2006/chart">
            <c:chart xmlns:c="http://schemas.openxmlformats.org/drawingml/2006/chart" xmlns:r="http://schemas.openxmlformats.org/officeDocument/2006/relationships" r:id="rId14"/>
          </a:graphicData>
        </a:graphic>
      </p:graphicFrame>
      <p:sp>
        <p:nvSpPr>
          <p:cNvPr id="328" name="TextBox 327">
            <a:extLst>
              <a:ext uri="{FF2B5EF4-FFF2-40B4-BE49-F238E27FC236}">
                <a16:creationId xmlns:a16="http://schemas.microsoft.com/office/drawing/2014/main" id="{F495B7D4-4F6E-4C83-B840-617E9649E4BA}"/>
              </a:ext>
            </a:extLst>
          </p:cNvPr>
          <p:cNvSpPr txBox="1"/>
          <p:nvPr/>
        </p:nvSpPr>
        <p:spPr>
          <a:xfrm>
            <a:off x="27651187" y="21138572"/>
            <a:ext cx="8434163" cy="1077218"/>
          </a:xfrm>
          <a:prstGeom prst="rect">
            <a:avLst/>
          </a:prstGeom>
          <a:noFill/>
        </p:spPr>
        <p:txBody>
          <a:bodyPr wrap="square">
            <a:spAutoFit/>
          </a:bodyPr>
          <a:lstStyle/>
          <a:p>
            <a:pPr algn="ctr">
              <a:spcBef>
                <a:spcPct val="50000"/>
              </a:spcBef>
              <a:buFontTx/>
              <a:buNone/>
            </a:pPr>
            <a:r>
              <a:rPr lang="en-US" altLang="en-US" sz="3200" b="1" dirty="0">
                <a:solidFill>
                  <a:schemeClr val="tx1">
                    <a:lumMod val="95000"/>
                    <a:lumOff val="5000"/>
                  </a:schemeClr>
                </a:solidFill>
                <a:latin typeface="+mj-lt"/>
                <a:ea typeface="Roboto Black" panose="02000000000000000000" pitchFamily="2" charset="0"/>
              </a:rPr>
              <a:t>Relationship Between Employment &amp; Insurance: Race and Education</a:t>
            </a:r>
          </a:p>
        </p:txBody>
      </p:sp>
      <p:grpSp>
        <p:nvGrpSpPr>
          <p:cNvPr id="329" name="Group 328">
            <a:extLst>
              <a:ext uri="{FF2B5EF4-FFF2-40B4-BE49-F238E27FC236}">
                <a16:creationId xmlns:a16="http://schemas.microsoft.com/office/drawing/2014/main" id="{BC3DC5E8-E713-467F-8067-135DC8EA7A5A}"/>
              </a:ext>
            </a:extLst>
          </p:cNvPr>
          <p:cNvGrpSpPr/>
          <p:nvPr/>
        </p:nvGrpSpPr>
        <p:grpSpPr>
          <a:xfrm>
            <a:off x="26610299" y="22311820"/>
            <a:ext cx="10746854" cy="6220336"/>
            <a:chOff x="25976912" y="29227823"/>
            <a:chExt cx="5293386" cy="6977347"/>
          </a:xfrm>
          <a:noFill/>
        </p:grpSpPr>
        <p:graphicFrame>
          <p:nvGraphicFramePr>
            <p:cNvPr id="330" name="Chart 329">
              <a:extLst>
                <a:ext uri="{FF2B5EF4-FFF2-40B4-BE49-F238E27FC236}">
                  <a16:creationId xmlns:a16="http://schemas.microsoft.com/office/drawing/2014/main" id="{F68888A2-C737-44D1-8200-D7A1CB5178ED}"/>
                </a:ext>
              </a:extLst>
            </p:cNvPr>
            <p:cNvGraphicFramePr/>
            <p:nvPr>
              <p:extLst>
                <p:ext uri="{D42A27DB-BD31-4B8C-83A1-F6EECF244321}">
                  <p14:modId xmlns:p14="http://schemas.microsoft.com/office/powerpoint/2010/main" val="4201668446"/>
                </p:ext>
              </p:extLst>
            </p:nvPr>
          </p:nvGraphicFramePr>
          <p:xfrm>
            <a:off x="25976912" y="29227823"/>
            <a:ext cx="5293386" cy="6977347"/>
          </p:xfrm>
          <a:graphic>
            <a:graphicData uri="http://schemas.openxmlformats.org/drawingml/2006/chart">
              <c:chart xmlns:c="http://schemas.openxmlformats.org/drawingml/2006/chart" xmlns:r="http://schemas.openxmlformats.org/officeDocument/2006/relationships" r:id="rId15"/>
            </a:graphicData>
          </a:graphic>
        </p:graphicFrame>
        <p:sp>
          <p:nvSpPr>
            <p:cNvPr id="331" name="TextBox 330">
              <a:extLst>
                <a:ext uri="{FF2B5EF4-FFF2-40B4-BE49-F238E27FC236}">
                  <a16:creationId xmlns:a16="http://schemas.microsoft.com/office/drawing/2014/main" id="{7046A1AC-DA7F-4DDC-B07F-5048BB2CBC21}"/>
                </a:ext>
              </a:extLst>
            </p:cNvPr>
            <p:cNvSpPr txBox="1"/>
            <p:nvPr/>
          </p:nvSpPr>
          <p:spPr>
            <a:xfrm>
              <a:off x="29267647" y="31789770"/>
              <a:ext cx="1373372" cy="338554"/>
            </a:xfrm>
            <a:prstGeom prst="rect">
              <a:avLst/>
            </a:prstGeom>
            <a:grpFill/>
          </p:spPr>
          <p:txBody>
            <a:bodyPr wrap="square">
              <a:spAutoFit/>
            </a:bodyPr>
            <a:lstStyle/>
            <a:p>
              <a:pPr algn="ctr">
                <a:spcBef>
                  <a:spcPct val="50000"/>
                </a:spcBef>
                <a:buFontTx/>
                <a:buNone/>
              </a:pPr>
              <a:r>
                <a:rPr lang="en-US" altLang="en-US" sz="1600" b="1" dirty="0">
                  <a:solidFill>
                    <a:schemeClr val="tx1">
                      <a:lumMod val="95000"/>
                      <a:lumOff val="5000"/>
                    </a:schemeClr>
                  </a:solidFill>
                  <a:latin typeface="Roboto" panose="02000000000000000000" pitchFamily="2" charset="0"/>
                  <a:ea typeface="Roboto" panose="02000000000000000000" pitchFamily="2" charset="0"/>
                </a:rPr>
                <a:t>Employment</a:t>
              </a:r>
            </a:p>
          </p:txBody>
        </p:sp>
      </p:grpSp>
      <p:grpSp>
        <p:nvGrpSpPr>
          <p:cNvPr id="332" name="Group 331">
            <a:extLst>
              <a:ext uri="{FF2B5EF4-FFF2-40B4-BE49-F238E27FC236}">
                <a16:creationId xmlns:a16="http://schemas.microsoft.com/office/drawing/2014/main" id="{5F3BB325-8985-425F-9AB0-D1AC6EBA834F}"/>
              </a:ext>
            </a:extLst>
          </p:cNvPr>
          <p:cNvGrpSpPr/>
          <p:nvPr/>
        </p:nvGrpSpPr>
        <p:grpSpPr>
          <a:xfrm>
            <a:off x="26536683" y="27921123"/>
            <a:ext cx="10955694" cy="4626285"/>
            <a:chOff x="26590247" y="29245633"/>
            <a:chExt cx="4680051" cy="6977347"/>
          </a:xfrm>
        </p:grpSpPr>
        <p:graphicFrame>
          <p:nvGraphicFramePr>
            <p:cNvPr id="333" name="Chart 332">
              <a:extLst>
                <a:ext uri="{FF2B5EF4-FFF2-40B4-BE49-F238E27FC236}">
                  <a16:creationId xmlns:a16="http://schemas.microsoft.com/office/drawing/2014/main" id="{3BACEB27-BCA5-4437-853B-42CA97337143}"/>
                </a:ext>
              </a:extLst>
            </p:cNvPr>
            <p:cNvGraphicFramePr/>
            <p:nvPr>
              <p:extLst>
                <p:ext uri="{D42A27DB-BD31-4B8C-83A1-F6EECF244321}">
                  <p14:modId xmlns:p14="http://schemas.microsoft.com/office/powerpoint/2010/main" val="1535865538"/>
                </p:ext>
              </p:extLst>
            </p:nvPr>
          </p:nvGraphicFramePr>
          <p:xfrm>
            <a:off x="26590247" y="29245633"/>
            <a:ext cx="4680051" cy="6977347"/>
          </p:xfrm>
          <a:graphic>
            <a:graphicData uri="http://schemas.openxmlformats.org/drawingml/2006/chart">
              <c:chart xmlns:c="http://schemas.openxmlformats.org/drawingml/2006/chart" xmlns:r="http://schemas.openxmlformats.org/officeDocument/2006/relationships" r:id="rId16"/>
            </a:graphicData>
          </a:graphic>
        </p:graphicFrame>
        <p:sp>
          <p:nvSpPr>
            <p:cNvPr id="334" name="TextBox 333">
              <a:extLst>
                <a:ext uri="{FF2B5EF4-FFF2-40B4-BE49-F238E27FC236}">
                  <a16:creationId xmlns:a16="http://schemas.microsoft.com/office/drawing/2014/main" id="{4BEECA90-A4AE-4378-9E82-D6616CD69688}"/>
                </a:ext>
              </a:extLst>
            </p:cNvPr>
            <p:cNvSpPr txBox="1"/>
            <p:nvPr/>
          </p:nvSpPr>
          <p:spPr>
            <a:xfrm>
              <a:off x="29314268" y="32565027"/>
              <a:ext cx="1373372" cy="338555"/>
            </a:xfrm>
            <a:prstGeom prst="rect">
              <a:avLst/>
            </a:prstGeom>
            <a:noFill/>
          </p:spPr>
          <p:txBody>
            <a:bodyPr wrap="square">
              <a:spAutoFit/>
            </a:bodyPr>
            <a:lstStyle/>
            <a:p>
              <a:pPr algn="ctr">
                <a:spcBef>
                  <a:spcPct val="50000"/>
                </a:spcBef>
                <a:buFontTx/>
                <a:buNone/>
              </a:pPr>
              <a:r>
                <a:rPr lang="en-US" altLang="en-US" sz="1600" b="1" dirty="0">
                  <a:solidFill>
                    <a:schemeClr val="tx1">
                      <a:lumMod val="95000"/>
                      <a:lumOff val="5000"/>
                    </a:schemeClr>
                  </a:solidFill>
                  <a:latin typeface="Roboto" panose="02000000000000000000" pitchFamily="2" charset="0"/>
                  <a:ea typeface="Roboto" panose="02000000000000000000" pitchFamily="2" charset="0"/>
                </a:rPr>
                <a:t>Education</a:t>
              </a:r>
            </a:p>
          </p:txBody>
        </p:sp>
      </p:grpSp>
      <p:grpSp>
        <p:nvGrpSpPr>
          <p:cNvPr id="336" name="Group 335">
            <a:extLst>
              <a:ext uri="{FF2B5EF4-FFF2-40B4-BE49-F238E27FC236}">
                <a16:creationId xmlns:a16="http://schemas.microsoft.com/office/drawing/2014/main" id="{5E0FBA62-6C15-4BEA-8E1D-D523CB858625}"/>
              </a:ext>
            </a:extLst>
          </p:cNvPr>
          <p:cNvGrpSpPr/>
          <p:nvPr/>
        </p:nvGrpSpPr>
        <p:grpSpPr>
          <a:xfrm>
            <a:off x="1290486" y="15206601"/>
            <a:ext cx="4045820" cy="13606748"/>
            <a:chOff x="1149837" y="16645934"/>
            <a:chExt cx="4781110" cy="16079648"/>
          </a:xfrm>
        </p:grpSpPr>
        <p:sp>
          <p:nvSpPr>
            <p:cNvPr id="366" name="Freeform: Shape 365">
              <a:extLst>
                <a:ext uri="{FF2B5EF4-FFF2-40B4-BE49-F238E27FC236}">
                  <a16:creationId xmlns:a16="http://schemas.microsoft.com/office/drawing/2014/main" id="{FA696DA3-8F89-4F5A-BDAF-9E36FA8BB161}"/>
                </a:ext>
              </a:extLst>
            </p:cNvPr>
            <p:cNvSpPr/>
            <p:nvPr/>
          </p:nvSpPr>
          <p:spPr>
            <a:xfrm>
              <a:off x="1281506" y="24045498"/>
              <a:ext cx="3838722" cy="4977300"/>
            </a:xfrm>
            <a:custGeom>
              <a:avLst/>
              <a:gdLst>
                <a:gd name="connsiteX0" fmla="*/ 199060 w 4453536"/>
                <a:gd name="connsiteY0" fmla="*/ 189539 h 5774470"/>
                <a:gd name="connsiteX1" fmla="*/ 92173 w 4453536"/>
                <a:gd name="connsiteY1" fmla="*/ 484667 h 5774470"/>
                <a:gd name="connsiteX2" fmla="*/ 102126 w 4453536"/>
                <a:gd name="connsiteY2" fmla="*/ 533135 h 5774470"/>
                <a:gd name="connsiteX3" fmla="*/ 557801 w 4453536"/>
                <a:gd name="connsiteY3" fmla="*/ 765082 h 5774470"/>
                <a:gd name="connsiteX4" fmla="*/ 663389 w 4453536"/>
                <a:gd name="connsiteY4" fmla="*/ 885817 h 5774470"/>
                <a:gd name="connsiteX5" fmla="*/ 666851 w 4453536"/>
                <a:gd name="connsiteY5" fmla="*/ 1017369 h 5774470"/>
                <a:gd name="connsiteX6" fmla="*/ 642185 w 4453536"/>
                <a:gd name="connsiteY6" fmla="*/ 1146758 h 5774470"/>
                <a:gd name="connsiteX7" fmla="*/ 630501 w 4453536"/>
                <a:gd name="connsiteY7" fmla="*/ 1315094 h 5774470"/>
                <a:gd name="connsiteX8" fmla="*/ 592853 w 4453536"/>
                <a:gd name="connsiteY8" fmla="*/ 1695039 h 5774470"/>
                <a:gd name="connsiteX9" fmla="*/ 578572 w 4453536"/>
                <a:gd name="connsiteY9" fmla="*/ 1983676 h 5774470"/>
                <a:gd name="connsiteX10" fmla="*/ 611028 w 4453536"/>
                <a:gd name="connsiteY10" fmla="*/ 2283997 h 5774470"/>
                <a:gd name="connsiteX11" fmla="*/ 577274 w 4453536"/>
                <a:gd name="connsiteY11" fmla="*/ 2649661 h 5774470"/>
                <a:gd name="connsiteX12" fmla="*/ 544819 w 4453536"/>
                <a:gd name="connsiteY12" fmla="*/ 3157264 h 5774470"/>
                <a:gd name="connsiteX13" fmla="*/ 498948 w 4453536"/>
                <a:gd name="connsiteY13" fmla="*/ 3457153 h 5774470"/>
                <a:gd name="connsiteX14" fmla="*/ 453511 w 4453536"/>
                <a:gd name="connsiteY14" fmla="*/ 3731942 h 5774470"/>
                <a:gd name="connsiteX15" fmla="*/ 419324 w 4453536"/>
                <a:gd name="connsiteY15" fmla="*/ 3984229 h 5774470"/>
                <a:gd name="connsiteX16" fmla="*/ 189540 w 4453536"/>
                <a:gd name="connsiteY16" fmla="*/ 4664495 h 5774470"/>
                <a:gd name="connsiteX17" fmla="*/ 106021 w 4453536"/>
                <a:gd name="connsiteY17" fmla="*/ 5023668 h 5774470"/>
                <a:gd name="connsiteX18" fmla="*/ 9520 w 4453536"/>
                <a:gd name="connsiteY18" fmla="*/ 5718214 h 5774470"/>
                <a:gd name="connsiteX19" fmla="*/ 0 w 4453536"/>
                <a:gd name="connsiteY19" fmla="*/ 5774470 h 5774470"/>
                <a:gd name="connsiteX20" fmla="*/ 1266627 w 4453536"/>
                <a:gd name="connsiteY20" fmla="*/ 5774470 h 5774470"/>
                <a:gd name="connsiteX21" fmla="*/ 1346251 w 4453536"/>
                <a:gd name="connsiteY21" fmla="*/ 5470255 h 5774470"/>
                <a:gd name="connsiteX22" fmla="*/ 1437559 w 4453536"/>
                <a:gd name="connsiteY22" fmla="*/ 5250856 h 5774470"/>
                <a:gd name="connsiteX23" fmla="*/ 1549639 w 4453536"/>
                <a:gd name="connsiteY23" fmla="*/ 4770516 h 5774470"/>
                <a:gd name="connsiteX24" fmla="*/ 1771201 w 4453536"/>
                <a:gd name="connsiteY24" fmla="*/ 4210984 h 5774470"/>
                <a:gd name="connsiteX25" fmla="*/ 1958144 w 4453536"/>
                <a:gd name="connsiteY25" fmla="*/ 3615534 h 5774470"/>
                <a:gd name="connsiteX26" fmla="*/ 2035172 w 4453536"/>
                <a:gd name="connsiteY26" fmla="*/ 3316079 h 5774470"/>
                <a:gd name="connsiteX27" fmla="*/ 2131673 w 4453536"/>
                <a:gd name="connsiteY27" fmla="*/ 2937433 h 5774470"/>
                <a:gd name="connsiteX28" fmla="*/ 2209999 w 4453536"/>
                <a:gd name="connsiteY28" fmla="*/ 2728419 h 5774470"/>
                <a:gd name="connsiteX29" fmla="*/ 2280535 w 4453536"/>
                <a:gd name="connsiteY29" fmla="*/ 2571768 h 5774470"/>
                <a:gd name="connsiteX30" fmla="*/ 2338089 w 4453536"/>
                <a:gd name="connsiteY30" fmla="*/ 2417714 h 5774470"/>
                <a:gd name="connsiteX31" fmla="*/ 2366650 w 4453536"/>
                <a:gd name="connsiteY31" fmla="*/ 2435888 h 5774470"/>
                <a:gd name="connsiteX32" fmla="*/ 2393913 w 4453536"/>
                <a:gd name="connsiteY32" fmla="*/ 2715005 h 5774470"/>
                <a:gd name="connsiteX33" fmla="*/ 2421608 w 4453536"/>
                <a:gd name="connsiteY33" fmla="*/ 3093652 h 5774470"/>
                <a:gd name="connsiteX34" fmla="*/ 2478729 w 4453536"/>
                <a:gd name="connsiteY34" fmla="*/ 3542835 h 5774470"/>
                <a:gd name="connsiteX35" fmla="*/ 2504694 w 4453536"/>
                <a:gd name="connsiteY35" fmla="*/ 4043946 h 5774470"/>
                <a:gd name="connsiteX36" fmla="*/ 2533255 w 4453536"/>
                <a:gd name="connsiteY36" fmla="*/ 4552848 h 5774470"/>
                <a:gd name="connsiteX37" fmla="*/ 2510320 w 4453536"/>
                <a:gd name="connsiteY37" fmla="*/ 4955728 h 5774470"/>
                <a:gd name="connsiteX38" fmla="*/ 2497770 w 4453536"/>
                <a:gd name="connsiteY38" fmla="*/ 5244797 h 5774470"/>
                <a:gd name="connsiteX39" fmla="*/ 2485221 w 4453536"/>
                <a:gd name="connsiteY39" fmla="*/ 5640321 h 5774470"/>
                <a:gd name="connsiteX40" fmla="*/ 2489548 w 4453536"/>
                <a:gd name="connsiteY40" fmla="*/ 5773605 h 5774470"/>
                <a:gd name="connsiteX41" fmla="*/ 3709007 w 4453536"/>
                <a:gd name="connsiteY41" fmla="*/ 5773605 h 5774470"/>
                <a:gd name="connsiteX42" fmla="*/ 3717229 w 4453536"/>
                <a:gd name="connsiteY42" fmla="*/ 5730331 h 5774470"/>
                <a:gd name="connsiteX43" fmla="*/ 3793824 w 4453536"/>
                <a:gd name="connsiteY43" fmla="*/ 5020206 h 5774470"/>
                <a:gd name="connsiteX44" fmla="*/ 3866957 w 4453536"/>
                <a:gd name="connsiteY44" fmla="*/ 4250796 h 5774470"/>
                <a:gd name="connsiteX45" fmla="*/ 3974709 w 4453536"/>
                <a:gd name="connsiteY45" fmla="*/ 3651885 h 5774470"/>
                <a:gd name="connsiteX46" fmla="*/ 4152132 w 4453536"/>
                <a:gd name="connsiteY46" fmla="*/ 2917527 h 5774470"/>
                <a:gd name="connsiteX47" fmla="*/ 4291474 w 4453536"/>
                <a:gd name="connsiteY47" fmla="*/ 1862941 h 5774470"/>
                <a:gd name="connsiteX48" fmla="*/ 4260316 w 4453536"/>
                <a:gd name="connsiteY48" fmla="*/ 1183974 h 5774470"/>
                <a:gd name="connsiteX49" fmla="*/ 4291474 w 4453536"/>
                <a:gd name="connsiteY49" fmla="*/ 971499 h 5774470"/>
                <a:gd name="connsiteX50" fmla="*/ 4423892 w 4453536"/>
                <a:gd name="connsiteY50" fmla="*/ 1041170 h 5774470"/>
                <a:gd name="connsiteX51" fmla="*/ 4444663 w 4453536"/>
                <a:gd name="connsiteY51" fmla="*/ 887981 h 5774470"/>
                <a:gd name="connsiteX52" fmla="*/ 4395764 w 4453536"/>
                <a:gd name="connsiteY52" fmla="*/ 470388 h 5774470"/>
                <a:gd name="connsiteX53" fmla="*/ 4364607 w 4453536"/>
                <a:gd name="connsiteY53" fmla="*/ 157084 h 5774470"/>
                <a:gd name="connsiteX54" fmla="*/ 4322631 w 4453536"/>
                <a:gd name="connsiteY54" fmla="*/ 0 h 5774470"/>
                <a:gd name="connsiteX55" fmla="*/ 250556 w 4453536"/>
                <a:gd name="connsiteY55" fmla="*/ 0 h 5774470"/>
                <a:gd name="connsiteX56" fmla="*/ 199060 w 4453536"/>
                <a:gd name="connsiteY56" fmla="*/ 189539 h 577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53536" h="5774470">
                  <a:moveTo>
                    <a:pt x="199060" y="189539"/>
                  </a:moveTo>
                  <a:cubicBezTo>
                    <a:pt x="176990" y="254883"/>
                    <a:pt x="91308" y="476879"/>
                    <a:pt x="92173" y="484667"/>
                  </a:cubicBezTo>
                  <a:cubicBezTo>
                    <a:pt x="93039" y="492457"/>
                    <a:pt x="74864" y="511930"/>
                    <a:pt x="102126" y="533135"/>
                  </a:cubicBezTo>
                  <a:cubicBezTo>
                    <a:pt x="125062" y="550877"/>
                    <a:pt x="380810" y="714452"/>
                    <a:pt x="557801" y="765082"/>
                  </a:cubicBezTo>
                  <a:cubicBezTo>
                    <a:pt x="614057" y="781094"/>
                    <a:pt x="655600" y="827830"/>
                    <a:pt x="663389" y="885817"/>
                  </a:cubicBezTo>
                  <a:cubicBezTo>
                    <a:pt x="670313" y="938611"/>
                    <a:pt x="675073" y="995733"/>
                    <a:pt x="666851" y="1017369"/>
                  </a:cubicBezTo>
                  <a:cubicBezTo>
                    <a:pt x="649974" y="1061942"/>
                    <a:pt x="642185" y="1112572"/>
                    <a:pt x="642185" y="1146758"/>
                  </a:cubicBezTo>
                  <a:cubicBezTo>
                    <a:pt x="642185" y="1180945"/>
                    <a:pt x="648676" y="1251049"/>
                    <a:pt x="630501" y="1315094"/>
                  </a:cubicBezTo>
                  <a:cubicBezTo>
                    <a:pt x="612326" y="1379140"/>
                    <a:pt x="595449" y="1586421"/>
                    <a:pt x="592853" y="1695039"/>
                  </a:cubicBezTo>
                  <a:cubicBezTo>
                    <a:pt x="590256" y="1803224"/>
                    <a:pt x="578572" y="1933911"/>
                    <a:pt x="578572" y="1983676"/>
                  </a:cubicBezTo>
                  <a:cubicBezTo>
                    <a:pt x="578572" y="2033441"/>
                    <a:pt x="616220" y="2244618"/>
                    <a:pt x="611028" y="2283997"/>
                  </a:cubicBezTo>
                  <a:cubicBezTo>
                    <a:pt x="605835" y="2322943"/>
                    <a:pt x="581169" y="2597300"/>
                    <a:pt x="577274" y="2649661"/>
                  </a:cubicBezTo>
                  <a:cubicBezTo>
                    <a:pt x="573379" y="2702023"/>
                    <a:pt x="542222" y="3087161"/>
                    <a:pt x="544819" y="3157264"/>
                  </a:cubicBezTo>
                  <a:cubicBezTo>
                    <a:pt x="547415" y="3227801"/>
                    <a:pt x="506737" y="3423399"/>
                    <a:pt x="498948" y="3457153"/>
                  </a:cubicBezTo>
                  <a:cubicBezTo>
                    <a:pt x="491159" y="3490906"/>
                    <a:pt x="453511" y="3687803"/>
                    <a:pt x="453511" y="3731942"/>
                  </a:cubicBezTo>
                  <a:cubicBezTo>
                    <a:pt x="453511" y="3776081"/>
                    <a:pt x="452645" y="3908066"/>
                    <a:pt x="419324" y="3984229"/>
                  </a:cubicBezTo>
                  <a:cubicBezTo>
                    <a:pt x="376483" y="4082461"/>
                    <a:pt x="213340" y="4575783"/>
                    <a:pt x="189540" y="4664495"/>
                  </a:cubicBezTo>
                  <a:cubicBezTo>
                    <a:pt x="166172" y="4753206"/>
                    <a:pt x="121600" y="4921541"/>
                    <a:pt x="106021" y="5023668"/>
                  </a:cubicBezTo>
                  <a:cubicBezTo>
                    <a:pt x="90442" y="5125362"/>
                    <a:pt x="40677" y="5577141"/>
                    <a:pt x="9520" y="5718214"/>
                  </a:cubicBezTo>
                  <a:cubicBezTo>
                    <a:pt x="6491" y="5731629"/>
                    <a:pt x="3462" y="5750670"/>
                    <a:pt x="0" y="5774470"/>
                  </a:cubicBezTo>
                  <a:lnTo>
                    <a:pt x="1266627" y="5774470"/>
                  </a:lnTo>
                  <a:cubicBezTo>
                    <a:pt x="1289562" y="5658063"/>
                    <a:pt x="1325913" y="5511365"/>
                    <a:pt x="1346251" y="5470255"/>
                  </a:cubicBezTo>
                  <a:cubicBezTo>
                    <a:pt x="1369619" y="5423087"/>
                    <a:pt x="1424577" y="5358176"/>
                    <a:pt x="1437559" y="5250856"/>
                  </a:cubicBezTo>
                  <a:cubicBezTo>
                    <a:pt x="1450541" y="5143970"/>
                    <a:pt x="1500306" y="4879999"/>
                    <a:pt x="1549639" y="4770516"/>
                  </a:cubicBezTo>
                  <a:cubicBezTo>
                    <a:pt x="1599404" y="4661033"/>
                    <a:pt x="1743506" y="4291906"/>
                    <a:pt x="1771201" y="4210984"/>
                  </a:cubicBezTo>
                  <a:cubicBezTo>
                    <a:pt x="1798896" y="4130062"/>
                    <a:pt x="1942566" y="3688668"/>
                    <a:pt x="1958144" y="3615534"/>
                  </a:cubicBezTo>
                  <a:cubicBezTo>
                    <a:pt x="1973723" y="3542402"/>
                    <a:pt x="2019161" y="3381423"/>
                    <a:pt x="2035172" y="3316079"/>
                  </a:cubicBezTo>
                  <a:cubicBezTo>
                    <a:pt x="2050751" y="3250736"/>
                    <a:pt x="2110901" y="3015759"/>
                    <a:pt x="2131673" y="2937433"/>
                  </a:cubicBezTo>
                  <a:cubicBezTo>
                    <a:pt x="2152444" y="2859107"/>
                    <a:pt x="2189227" y="2796360"/>
                    <a:pt x="2209999" y="2728419"/>
                  </a:cubicBezTo>
                  <a:cubicBezTo>
                    <a:pt x="2230770" y="2660480"/>
                    <a:pt x="2254571" y="2629323"/>
                    <a:pt x="2280535" y="2571768"/>
                  </a:cubicBezTo>
                  <a:cubicBezTo>
                    <a:pt x="2306499" y="2514214"/>
                    <a:pt x="2332897" y="2433292"/>
                    <a:pt x="2338089" y="2417714"/>
                  </a:cubicBezTo>
                  <a:cubicBezTo>
                    <a:pt x="2343282" y="2402135"/>
                    <a:pt x="2338089" y="2305634"/>
                    <a:pt x="2366650" y="2435888"/>
                  </a:cubicBezTo>
                  <a:cubicBezTo>
                    <a:pt x="2395211" y="2566142"/>
                    <a:pt x="2392615" y="2632785"/>
                    <a:pt x="2393913" y="2715005"/>
                  </a:cubicBezTo>
                  <a:cubicBezTo>
                    <a:pt x="2396509" y="2849586"/>
                    <a:pt x="2406029" y="2994987"/>
                    <a:pt x="2421608" y="3093652"/>
                  </a:cubicBezTo>
                  <a:cubicBezTo>
                    <a:pt x="2436321" y="3188854"/>
                    <a:pt x="2499501" y="3274104"/>
                    <a:pt x="2478729" y="3542835"/>
                  </a:cubicBezTo>
                  <a:cubicBezTo>
                    <a:pt x="2457958" y="3811565"/>
                    <a:pt x="2496905" y="3926674"/>
                    <a:pt x="2504694" y="4043946"/>
                  </a:cubicBezTo>
                  <a:cubicBezTo>
                    <a:pt x="2512483" y="4161219"/>
                    <a:pt x="2533255" y="4456347"/>
                    <a:pt x="2533255" y="4552848"/>
                  </a:cubicBezTo>
                  <a:cubicBezTo>
                    <a:pt x="2533255" y="4649349"/>
                    <a:pt x="2515945" y="4820281"/>
                    <a:pt x="2510320" y="4955728"/>
                  </a:cubicBezTo>
                  <a:cubicBezTo>
                    <a:pt x="2503829" y="5115409"/>
                    <a:pt x="2493010" y="5177291"/>
                    <a:pt x="2497770" y="5244797"/>
                  </a:cubicBezTo>
                  <a:cubicBezTo>
                    <a:pt x="2504261" y="5338702"/>
                    <a:pt x="2482624" y="5526944"/>
                    <a:pt x="2485221" y="5640321"/>
                  </a:cubicBezTo>
                  <a:cubicBezTo>
                    <a:pt x="2486086" y="5680133"/>
                    <a:pt x="2487384" y="5725571"/>
                    <a:pt x="2489548" y="5773605"/>
                  </a:cubicBezTo>
                  <a:lnTo>
                    <a:pt x="3709007" y="5773605"/>
                  </a:lnTo>
                  <a:cubicBezTo>
                    <a:pt x="3711603" y="5758891"/>
                    <a:pt x="3714200" y="5744179"/>
                    <a:pt x="3717229" y="5730331"/>
                  </a:cubicBezTo>
                  <a:cubicBezTo>
                    <a:pt x="3762666" y="5510932"/>
                    <a:pt x="3762666" y="5211476"/>
                    <a:pt x="3793824" y="5020206"/>
                  </a:cubicBezTo>
                  <a:cubicBezTo>
                    <a:pt x="3824981" y="4828936"/>
                    <a:pt x="3873880" y="4403986"/>
                    <a:pt x="3866957" y="4250796"/>
                  </a:cubicBezTo>
                  <a:cubicBezTo>
                    <a:pt x="3860033" y="4097606"/>
                    <a:pt x="3919318" y="3805074"/>
                    <a:pt x="3974709" y="3651885"/>
                  </a:cubicBezTo>
                  <a:cubicBezTo>
                    <a:pt x="4030532" y="3498695"/>
                    <a:pt x="4100203" y="3126107"/>
                    <a:pt x="4152132" y="2917527"/>
                  </a:cubicBezTo>
                  <a:cubicBezTo>
                    <a:pt x="4204493" y="2708514"/>
                    <a:pt x="4270269" y="2005745"/>
                    <a:pt x="4291474" y="1862941"/>
                  </a:cubicBezTo>
                  <a:cubicBezTo>
                    <a:pt x="4312245" y="1720137"/>
                    <a:pt x="4256855" y="1250183"/>
                    <a:pt x="4260316" y="1183974"/>
                  </a:cubicBezTo>
                  <a:cubicBezTo>
                    <a:pt x="4263778" y="1117765"/>
                    <a:pt x="4246469" y="950728"/>
                    <a:pt x="4291474" y="971499"/>
                  </a:cubicBezTo>
                  <a:cubicBezTo>
                    <a:pt x="4336911" y="992270"/>
                    <a:pt x="4402687" y="957651"/>
                    <a:pt x="4423892" y="1041170"/>
                  </a:cubicBezTo>
                  <a:cubicBezTo>
                    <a:pt x="4445096" y="1124689"/>
                    <a:pt x="4465868" y="1013475"/>
                    <a:pt x="4444663" y="887981"/>
                  </a:cubicBezTo>
                  <a:cubicBezTo>
                    <a:pt x="4423459" y="762487"/>
                    <a:pt x="4402687" y="508468"/>
                    <a:pt x="4395764" y="470388"/>
                  </a:cubicBezTo>
                  <a:cubicBezTo>
                    <a:pt x="4388840" y="432306"/>
                    <a:pt x="4423459" y="359173"/>
                    <a:pt x="4364607" y="157084"/>
                  </a:cubicBezTo>
                  <a:cubicBezTo>
                    <a:pt x="4351192" y="110781"/>
                    <a:pt x="4336911" y="56689"/>
                    <a:pt x="4322631" y="0"/>
                  </a:cubicBezTo>
                  <a:lnTo>
                    <a:pt x="250556" y="0"/>
                  </a:lnTo>
                  <a:cubicBezTo>
                    <a:pt x="228919" y="86115"/>
                    <a:pt x="208148" y="162710"/>
                    <a:pt x="199060" y="189539"/>
                  </a:cubicBezTo>
                  <a:close/>
                </a:path>
              </a:pathLst>
            </a:custGeom>
            <a:solidFill>
              <a:schemeClr val="accent6">
                <a:lumMod val="75000"/>
              </a:schemeClr>
            </a:solidFill>
            <a:ln w="4324" cap="flat">
              <a:noFill/>
              <a:prstDash val="solid"/>
              <a:miter/>
            </a:ln>
          </p:spPr>
          <p:txBody>
            <a:bodyPr rtlCol="0" anchor="ctr"/>
            <a:lstStyle/>
            <a:p>
              <a:endParaRPr lang="en-US" sz="1200"/>
            </a:p>
          </p:txBody>
        </p:sp>
        <p:grpSp>
          <p:nvGrpSpPr>
            <p:cNvPr id="367" name="Graphic 35">
              <a:extLst>
                <a:ext uri="{FF2B5EF4-FFF2-40B4-BE49-F238E27FC236}">
                  <a16:creationId xmlns:a16="http://schemas.microsoft.com/office/drawing/2014/main" id="{0A56699C-4C49-46DB-B33C-070BB40B8808}"/>
                </a:ext>
              </a:extLst>
            </p:cNvPr>
            <p:cNvGrpSpPr/>
            <p:nvPr/>
          </p:nvGrpSpPr>
          <p:grpSpPr>
            <a:xfrm>
              <a:off x="1149837" y="29022053"/>
              <a:ext cx="4781110" cy="3703529"/>
              <a:chOff x="463322" y="32442611"/>
              <a:chExt cx="5546858" cy="4296691"/>
            </a:xfrm>
            <a:solidFill>
              <a:schemeClr val="accent6">
                <a:lumMod val="50000"/>
              </a:schemeClr>
            </a:solidFill>
          </p:grpSpPr>
          <p:sp>
            <p:nvSpPr>
              <p:cNvPr id="374" name="Freeform: Shape 373">
                <a:extLst>
                  <a:ext uri="{FF2B5EF4-FFF2-40B4-BE49-F238E27FC236}">
                    <a16:creationId xmlns:a16="http://schemas.microsoft.com/office/drawing/2014/main" id="{0702C614-F1A1-4CAD-BD63-C10D99A73318}"/>
                  </a:ext>
                </a:extLst>
              </p:cNvPr>
              <p:cNvSpPr/>
              <p:nvPr/>
            </p:nvSpPr>
            <p:spPr>
              <a:xfrm>
                <a:off x="463322" y="32443043"/>
                <a:ext cx="1420249" cy="4296259"/>
              </a:xfrm>
              <a:custGeom>
                <a:avLst/>
                <a:gdLst>
                  <a:gd name="connsiteX0" fmla="*/ 92173 w 1420249"/>
                  <a:gd name="connsiteY0" fmla="*/ 2287891 h 4296259"/>
                  <a:gd name="connsiteX1" fmla="*/ 24233 w 1420249"/>
                  <a:gd name="connsiteY1" fmla="*/ 2849155 h 4296259"/>
                  <a:gd name="connsiteX2" fmla="*/ 73998 w 1420249"/>
                  <a:gd name="connsiteY2" fmla="*/ 3279730 h 4296259"/>
                  <a:gd name="connsiteX3" fmla="*/ 81788 w 1420249"/>
                  <a:gd name="connsiteY3" fmla="*/ 3598226 h 4296259"/>
                  <a:gd name="connsiteX4" fmla="*/ 337536 w 1420249"/>
                  <a:gd name="connsiteY4" fmla="*/ 4073373 h 4296259"/>
                  <a:gd name="connsiteX5" fmla="*/ 1029486 w 1420249"/>
                  <a:gd name="connsiteY5" fmla="*/ 4287579 h 4296259"/>
                  <a:gd name="connsiteX6" fmla="*/ 1285235 w 1420249"/>
                  <a:gd name="connsiteY6" fmla="*/ 3901144 h 4296259"/>
                  <a:gd name="connsiteX7" fmla="*/ 1097426 w 1420249"/>
                  <a:gd name="connsiteY7" fmla="*/ 3232994 h 4296259"/>
                  <a:gd name="connsiteX8" fmla="*/ 907021 w 1420249"/>
                  <a:gd name="connsiteY8" fmla="*/ 2648363 h 4296259"/>
                  <a:gd name="connsiteX9" fmla="*/ 844274 w 1420249"/>
                  <a:gd name="connsiteY9" fmla="*/ 2382229 h 4296259"/>
                  <a:gd name="connsiteX10" fmla="*/ 938178 w 1420249"/>
                  <a:gd name="connsiteY10" fmla="*/ 2089698 h 4296259"/>
                  <a:gd name="connsiteX11" fmla="*/ 1107812 w 1420249"/>
                  <a:gd name="connsiteY11" fmla="*/ 1348415 h 4296259"/>
                  <a:gd name="connsiteX12" fmla="*/ 1160174 w 1420249"/>
                  <a:gd name="connsiteY12" fmla="*/ 1027323 h 4296259"/>
                  <a:gd name="connsiteX13" fmla="*/ 1280475 w 1420249"/>
                  <a:gd name="connsiteY13" fmla="*/ 544386 h 4296259"/>
                  <a:gd name="connsiteX14" fmla="*/ 1327644 w 1420249"/>
                  <a:gd name="connsiteY14" fmla="*/ 249258 h 4296259"/>
                  <a:gd name="connsiteX15" fmla="*/ 1411162 w 1420249"/>
                  <a:gd name="connsiteY15" fmla="*/ 48034 h 4296259"/>
                  <a:gd name="connsiteX16" fmla="*/ 1420250 w 1420249"/>
                  <a:gd name="connsiteY16" fmla="*/ 0 h 4296259"/>
                  <a:gd name="connsiteX17" fmla="*/ 153190 w 1420249"/>
                  <a:gd name="connsiteY17" fmla="*/ 0 h 4296259"/>
                  <a:gd name="connsiteX18" fmla="*/ 81788 w 1420249"/>
                  <a:gd name="connsiteY18" fmla="*/ 954190 h 4296259"/>
                  <a:gd name="connsiteX19" fmla="*/ 39812 w 1420249"/>
                  <a:gd name="connsiteY19" fmla="*/ 1648736 h 4296259"/>
                  <a:gd name="connsiteX20" fmla="*/ 3462 w 1420249"/>
                  <a:gd name="connsiteY20" fmla="*/ 2037769 h 4296259"/>
                  <a:gd name="connsiteX21" fmla="*/ 34619 w 1420249"/>
                  <a:gd name="connsiteY21" fmla="*/ 2116094 h 4296259"/>
                  <a:gd name="connsiteX22" fmla="*/ 92173 w 1420249"/>
                  <a:gd name="connsiteY22" fmla="*/ 2287891 h 429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0249" h="4296259">
                    <a:moveTo>
                      <a:pt x="92173" y="2287891"/>
                    </a:moveTo>
                    <a:cubicBezTo>
                      <a:pt x="55823" y="2355832"/>
                      <a:pt x="-9520" y="2658750"/>
                      <a:pt x="24233" y="2849155"/>
                    </a:cubicBezTo>
                    <a:cubicBezTo>
                      <a:pt x="57987" y="3039560"/>
                      <a:pt x="72267" y="3206597"/>
                      <a:pt x="73998" y="3279730"/>
                    </a:cubicBezTo>
                    <a:cubicBezTo>
                      <a:pt x="76162" y="3363681"/>
                      <a:pt x="97366" y="3532882"/>
                      <a:pt x="81788" y="3598226"/>
                    </a:cubicBezTo>
                    <a:cubicBezTo>
                      <a:pt x="66209" y="3663568"/>
                      <a:pt x="121600" y="3935763"/>
                      <a:pt x="337536" y="4073373"/>
                    </a:cubicBezTo>
                    <a:cubicBezTo>
                      <a:pt x="680266" y="4291906"/>
                      <a:pt x="911781" y="4313543"/>
                      <a:pt x="1029486" y="4287579"/>
                    </a:cubicBezTo>
                    <a:cubicBezTo>
                      <a:pt x="1146759" y="4261615"/>
                      <a:pt x="1311632" y="4138717"/>
                      <a:pt x="1285235" y="3901144"/>
                    </a:cubicBezTo>
                    <a:cubicBezTo>
                      <a:pt x="1259271" y="3663568"/>
                      <a:pt x="1123391" y="3321706"/>
                      <a:pt x="1097426" y="3232994"/>
                    </a:cubicBezTo>
                    <a:cubicBezTo>
                      <a:pt x="1071462" y="3144283"/>
                      <a:pt x="956353" y="2789003"/>
                      <a:pt x="907021" y="2648363"/>
                    </a:cubicBezTo>
                    <a:cubicBezTo>
                      <a:pt x="857689" y="2507723"/>
                      <a:pt x="844274" y="2415983"/>
                      <a:pt x="844274" y="2382229"/>
                    </a:cubicBezTo>
                    <a:cubicBezTo>
                      <a:pt x="844274" y="2348475"/>
                      <a:pt x="888846" y="2306499"/>
                      <a:pt x="938178" y="2089698"/>
                    </a:cubicBezTo>
                    <a:cubicBezTo>
                      <a:pt x="987943" y="1872895"/>
                      <a:pt x="1076655" y="1483863"/>
                      <a:pt x="1107812" y="1348415"/>
                    </a:cubicBezTo>
                    <a:cubicBezTo>
                      <a:pt x="1138969" y="1212535"/>
                      <a:pt x="1141566" y="1105648"/>
                      <a:pt x="1160174" y="1027323"/>
                    </a:cubicBezTo>
                    <a:cubicBezTo>
                      <a:pt x="1178349" y="948997"/>
                      <a:pt x="1261867" y="669447"/>
                      <a:pt x="1280475" y="544386"/>
                    </a:cubicBezTo>
                    <a:cubicBezTo>
                      <a:pt x="1298650" y="418892"/>
                      <a:pt x="1314229" y="283444"/>
                      <a:pt x="1327644" y="249258"/>
                    </a:cubicBezTo>
                    <a:cubicBezTo>
                      <a:pt x="1340626" y="215504"/>
                      <a:pt x="1390391" y="168336"/>
                      <a:pt x="1411162" y="48034"/>
                    </a:cubicBezTo>
                    <a:cubicBezTo>
                      <a:pt x="1413759" y="32889"/>
                      <a:pt x="1416788" y="16877"/>
                      <a:pt x="1420250" y="0"/>
                    </a:cubicBezTo>
                    <a:lnTo>
                      <a:pt x="153190" y="0"/>
                    </a:lnTo>
                    <a:cubicBezTo>
                      <a:pt x="122032" y="222429"/>
                      <a:pt x="79624" y="842976"/>
                      <a:pt x="81788" y="954190"/>
                    </a:cubicBezTo>
                    <a:cubicBezTo>
                      <a:pt x="84384" y="1077088"/>
                      <a:pt x="48034" y="1598971"/>
                      <a:pt x="39812" y="1648736"/>
                    </a:cubicBezTo>
                    <a:cubicBezTo>
                      <a:pt x="32023" y="1698501"/>
                      <a:pt x="8655" y="2024787"/>
                      <a:pt x="3462" y="2037769"/>
                    </a:cubicBezTo>
                    <a:cubicBezTo>
                      <a:pt x="-1731" y="2050751"/>
                      <a:pt x="-6924" y="2058540"/>
                      <a:pt x="34619" y="2116094"/>
                    </a:cubicBezTo>
                    <a:cubicBezTo>
                      <a:pt x="76595" y="2172783"/>
                      <a:pt x="128956" y="2219952"/>
                      <a:pt x="92173" y="2287891"/>
                    </a:cubicBezTo>
                    <a:close/>
                  </a:path>
                </a:pathLst>
              </a:custGeom>
              <a:grpFill/>
              <a:ln w="4324" cap="flat">
                <a:noFill/>
                <a:prstDash val="solid"/>
                <a:miter/>
              </a:ln>
            </p:spPr>
            <p:txBody>
              <a:bodyPr rtlCol="0" anchor="ctr"/>
              <a:lstStyle/>
              <a:p>
                <a:endParaRPr lang="en-US" sz="1200"/>
              </a:p>
            </p:txBody>
          </p:sp>
          <p:sp>
            <p:nvSpPr>
              <p:cNvPr id="375" name="Freeform: Shape 374">
                <a:extLst>
                  <a:ext uri="{FF2B5EF4-FFF2-40B4-BE49-F238E27FC236}">
                    <a16:creationId xmlns:a16="http://schemas.microsoft.com/office/drawing/2014/main" id="{E53C70A3-49F1-4531-A506-C5EBEEBAE0C1}"/>
                  </a:ext>
                </a:extLst>
              </p:cNvPr>
              <p:cNvSpPr/>
              <p:nvPr/>
            </p:nvSpPr>
            <p:spPr>
              <a:xfrm>
                <a:off x="3106493" y="32442611"/>
                <a:ext cx="2903688" cy="3519260"/>
              </a:xfrm>
              <a:custGeom>
                <a:avLst/>
                <a:gdLst>
                  <a:gd name="connsiteX0" fmla="*/ 1147624 w 2903688"/>
                  <a:gd name="connsiteY0" fmla="*/ 649541 h 3519260"/>
                  <a:gd name="connsiteX1" fmla="*/ 1219459 w 2903688"/>
                  <a:gd name="connsiteY1" fmla="*/ 0 h 3519260"/>
                  <a:gd name="connsiteX2" fmla="*/ 0 w 2903688"/>
                  <a:gd name="connsiteY2" fmla="*/ 0 h 3519260"/>
                  <a:gd name="connsiteX3" fmla="*/ 31157 w 2903688"/>
                  <a:gd name="connsiteY3" fmla="*/ 434470 h 3519260"/>
                  <a:gd name="connsiteX4" fmla="*/ 80922 w 2903688"/>
                  <a:gd name="connsiteY4" fmla="*/ 1044632 h 3519260"/>
                  <a:gd name="connsiteX5" fmla="*/ 112080 w 2903688"/>
                  <a:gd name="connsiteY5" fmla="*/ 1722302 h 3519260"/>
                  <a:gd name="connsiteX6" fmla="*/ 130255 w 2903688"/>
                  <a:gd name="connsiteY6" fmla="*/ 1944729 h 3519260"/>
                  <a:gd name="connsiteX7" fmla="*/ 239738 w 2903688"/>
                  <a:gd name="connsiteY7" fmla="*/ 2008775 h 3519260"/>
                  <a:gd name="connsiteX8" fmla="*/ 151026 w 2903688"/>
                  <a:gd name="connsiteY8" fmla="*/ 2291786 h 3519260"/>
                  <a:gd name="connsiteX9" fmla="*/ 136313 w 2903688"/>
                  <a:gd name="connsiteY9" fmla="*/ 2335059 h 3519260"/>
                  <a:gd name="connsiteX10" fmla="*/ 103857 w 2903688"/>
                  <a:gd name="connsiteY10" fmla="*/ 2586048 h 3519260"/>
                  <a:gd name="connsiteX11" fmla="*/ 109050 w 2903688"/>
                  <a:gd name="connsiteY11" fmla="*/ 2817131 h 3519260"/>
                  <a:gd name="connsiteX12" fmla="*/ 113378 w 2903688"/>
                  <a:gd name="connsiteY12" fmla="*/ 2869492 h 3519260"/>
                  <a:gd name="connsiteX13" fmla="*/ 93472 w 2903688"/>
                  <a:gd name="connsiteY13" fmla="*/ 3053406 h 3519260"/>
                  <a:gd name="connsiteX14" fmla="*/ 174394 w 2903688"/>
                  <a:gd name="connsiteY14" fmla="*/ 3170679 h 3519260"/>
                  <a:gd name="connsiteX15" fmla="*/ 414997 w 2903688"/>
                  <a:gd name="connsiteY15" fmla="*/ 3225204 h 3519260"/>
                  <a:gd name="connsiteX16" fmla="*/ 504141 w 2903688"/>
                  <a:gd name="connsiteY16" fmla="*/ 3212221 h 3519260"/>
                  <a:gd name="connsiteX17" fmla="*/ 579870 w 2903688"/>
                  <a:gd name="connsiteY17" fmla="*/ 3166352 h 3519260"/>
                  <a:gd name="connsiteX18" fmla="*/ 903559 w 2903688"/>
                  <a:gd name="connsiteY18" fmla="*/ 3173275 h 3519260"/>
                  <a:gd name="connsiteX19" fmla="*/ 1933911 w 2903688"/>
                  <a:gd name="connsiteY19" fmla="*/ 3510811 h 3519260"/>
                  <a:gd name="connsiteX20" fmla="*/ 2898054 w 2903688"/>
                  <a:gd name="connsiteY20" fmla="*/ 3301799 h 3519260"/>
                  <a:gd name="connsiteX21" fmla="*/ 2703321 w 2903688"/>
                  <a:gd name="connsiteY21" fmla="*/ 3005805 h 3519260"/>
                  <a:gd name="connsiteX22" fmla="*/ 1989734 w 2903688"/>
                  <a:gd name="connsiteY22" fmla="*/ 2856078 h 3519260"/>
                  <a:gd name="connsiteX23" fmla="*/ 1599836 w 2903688"/>
                  <a:gd name="connsiteY23" fmla="*/ 2462717 h 3519260"/>
                  <a:gd name="connsiteX24" fmla="*/ 1418952 w 2903688"/>
                  <a:gd name="connsiteY24" fmla="*/ 2257166 h 3519260"/>
                  <a:gd name="connsiteX25" fmla="*/ 1286533 w 2903688"/>
                  <a:gd name="connsiteY25" fmla="*/ 2152877 h 3519260"/>
                  <a:gd name="connsiteX26" fmla="*/ 1168396 w 2903688"/>
                  <a:gd name="connsiteY26" fmla="*/ 2139028 h 3519260"/>
                  <a:gd name="connsiteX27" fmla="*/ 1151086 w 2903688"/>
                  <a:gd name="connsiteY27" fmla="*/ 1936939 h 3519260"/>
                  <a:gd name="connsiteX28" fmla="*/ 1126853 w 2903688"/>
                  <a:gd name="connsiteY28" fmla="*/ 1320719 h 3519260"/>
                  <a:gd name="connsiteX29" fmla="*/ 1147624 w 2903688"/>
                  <a:gd name="connsiteY29" fmla="*/ 649541 h 351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3688" h="3519260">
                    <a:moveTo>
                      <a:pt x="1147624" y="649541"/>
                    </a:moveTo>
                    <a:cubicBezTo>
                      <a:pt x="1164068" y="541789"/>
                      <a:pt x="1180080" y="220697"/>
                      <a:pt x="1219459" y="0"/>
                    </a:cubicBezTo>
                    <a:lnTo>
                      <a:pt x="0" y="0"/>
                    </a:lnTo>
                    <a:cubicBezTo>
                      <a:pt x="6058" y="160546"/>
                      <a:pt x="16877" y="348355"/>
                      <a:pt x="31157" y="434470"/>
                    </a:cubicBezTo>
                    <a:cubicBezTo>
                      <a:pt x="45005" y="518854"/>
                      <a:pt x="84384" y="905722"/>
                      <a:pt x="80922" y="1044632"/>
                    </a:cubicBezTo>
                    <a:cubicBezTo>
                      <a:pt x="77028" y="1203447"/>
                      <a:pt x="111214" y="1682489"/>
                      <a:pt x="112080" y="1722302"/>
                    </a:cubicBezTo>
                    <a:cubicBezTo>
                      <a:pt x="113378" y="1775961"/>
                      <a:pt x="87846" y="1950355"/>
                      <a:pt x="130255" y="1944729"/>
                    </a:cubicBezTo>
                    <a:cubicBezTo>
                      <a:pt x="171797" y="1939103"/>
                      <a:pt x="231948" y="1956413"/>
                      <a:pt x="239738" y="2008775"/>
                    </a:cubicBezTo>
                    <a:cubicBezTo>
                      <a:pt x="247094" y="2058972"/>
                      <a:pt x="238007" y="2123883"/>
                      <a:pt x="151026" y="2291786"/>
                    </a:cubicBezTo>
                    <a:cubicBezTo>
                      <a:pt x="144102" y="2305633"/>
                      <a:pt x="138909" y="2319914"/>
                      <a:pt x="136313" y="2335059"/>
                    </a:cubicBezTo>
                    <a:cubicBezTo>
                      <a:pt x="130255" y="2370977"/>
                      <a:pt x="118571" y="2450168"/>
                      <a:pt x="103857" y="2586048"/>
                    </a:cubicBezTo>
                    <a:cubicBezTo>
                      <a:pt x="90010" y="2716735"/>
                      <a:pt x="100396" y="2785541"/>
                      <a:pt x="109050" y="2817131"/>
                    </a:cubicBezTo>
                    <a:cubicBezTo>
                      <a:pt x="113810" y="2834441"/>
                      <a:pt x="115541" y="2852183"/>
                      <a:pt x="113378" y="2869492"/>
                    </a:cubicBezTo>
                    <a:cubicBezTo>
                      <a:pt x="106887" y="2923152"/>
                      <a:pt x="93472" y="3031769"/>
                      <a:pt x="93472" y="3053406"/>
                    </a:cubicBezTo>
                    <a:cubicBezTo>
                      <a:pt x="93472" y="3081968"/>
                      <a:pt x="83086" y="3139522"/>
                      <a:pt x="174394" y="3170679"/>
                    </a:cubicBezTo>
                    <a:cubicBezTo>
                      <a:pt x="238872" y="3192748"/>
                      <a:pt x="353115" y="3214385"/>
                      <a:pt x="414997" y="3225204"/>
                    </a:cubicBezTo>
                    <a:cubicBezTo>
                      <a:pt x="445289" y="3230397"/>
                      <a:pt x="476879" y="3226070"/>
                      <a:pt x="504141" y="3212221"/>
                    </a:cubicBezTo>
                    <a:cubicBezTo>
                      <a:pt x="525778" y="3200971"/>
                      <a:pt x="552175" y="3185825"/>
                      <a:pt x="579870" y="3166352"/>
                    </a:cubicBezTo>
                    <a:cubicBezTo>
                      <a:pt x="626606" y="3133896"/>
                      <a:pt x="765516" y="3081534"/>
                      <a:pt x="903559" y="3173275"/>
                    </a:cubicBezTo>
                    <a:cubicBezTo>
                      <a:pt x="1033381" y="3259823"/>
                      <a:pt x="1307305" y="3449795"/>
                      <a:pt x="1933911" y="3510811"/>
                    </a:cubicBezTo>
                    <a:cubicBezTo>
                      <a:pt x="2414251" y="3557548"/>
                      <a:pt x="2873821" y="3399599"/>
                      <a:pt x="2898054" y="3301799"/>
                    </a:cubicBezTo>
                    <a:cubicBezTo>
                      <a:pt x="2922287" y="3204433"/>
                      <a:pt x="2870358" y="3030471"/>
                      <a:pt x="2703321" y="3005805"/>
                    </a:cubicBezTo>
                    <a:cubicBezTo>
                      <a:pt x="2536284" y="2981139"/>
                      <a:pt x="2139462" y="2925748"/>
                      <a:pt x="1989734" y="2856078"/>
                    </a:cubicBezTo>
                    <a:cubicBezTo>
                      <a:pt x="1840007" y="2786407"/>
                      <a:pt x="1620608" y="2532389"/>
                      <a:pt x="1599836" y="2462717"/>
                    </a:cubicBezTo>
                    <a:cubicBezTo>
                      <a:pt x="1579065" y="2393047"/>
                      <a:pt x="1474342" y="2299142"/>
                      <a:pt x="1418952" y="2257166"/>
                    </a:cubicBezTo>
                    <a:cubicBezTo>
                      <a:pt x="1363128" y="2215191"/>
                      <a:pt x="1307738" y="2152877"/>
                      <a:pt x="1286533" y="2152877"/>
                    </a:cubicBezTo>
                    <a:cubicBezTo>
                      <a:pt x="1265329" y="2152877"/>
                      <a:pt x="1206477" y="2212162"/>
                      <a:pt x="1168396" y="2139028"/>
                    </a:cubicBezTo>
                    <a:cubicBezTo>
                      <a:pt x="1130315" y="2065896"/>
                      <a:pt x="1151086" y="2010073"/>
                      <a:pt x="1151086" y="1936939"/>
                    </a:cubicBezTo>
                    <a:cubicBezTo>
                      <a:pt x="1151086" y="1863807"/>
                      <a:pt x="1113005" y="1386929"/>
                      <a:pt x="1126853" y="1320719"/>
                    </a:cubicBezTo>
                    <a:cubicBezTo>
                      <a:pt x="1140700" y="1255375"/>
                      <a:pt x="1130315" y="764217"/>
                      <a:pt x="1147624" y="649541"/>
                    </a:cubicBezTo>
                    <a:close/>
                  </a:path>
                </a:pathLst>
              </a:custGeom>
              <a:grpFill/>
              <a:ln w="4324" cap="flat">
                <a:noFill/>
                <a:prstDash val="solid"/>
                <a:miter/>
              </a:ln>
            </p:spPr>
            <p:txBody>
              <a:bodyPr rtlCol="0" anchor="ctr"/>
              <a:lstStyle/>
              <a:p>
                <a:endParaRPr lang="en-US" sz="1200"/>
              </a:p>
            </p:txBody>
          </p:sp>
        </p:grpSp>
        <p:sp>
          <p:nvSpPr>
            <p:cNvPr id="368" name="Freeform: Shape 367">
              <a:extLst>
                <a:ext uri="{FF2B5EF4-FFF2-40B4-BE49-F238E27FC236}">
                  <a16:creationId xmlns:a16="http://schemas.microsoft.com/office/drawing/2014/main" id="{17BDFFD8-BC65-4C5D-8EE8-1A018E214A92}"/>
                </a:ext>
              </a:extLst>
            </p:cNvPr>
            <p:cNvSpPr/>
            <p:nvPr/>
          </p:nvSpPr>
          <p:spPr>
            <a:xfrm>
              <a:off x="1497846" y="22136116"/>
              <a:ext cx="4061960" cy="1909755"/>
            </a:xfrm>
            <a:custGeom>
              <a:avLst/>
              <a:gdLst>
                <a:gd name="connsiteX0" fmla="*/ 691517 w 4712528"/>
                <a:gd name="connsiteY0" fmla="*/ 0 h 2215624"/>
                <a:gd name="connsiteX1" fmla="*/ 711856 w 4712528"/>
                <a:gd name="connsiteY1" fmla="*/ 83519 h 2215624"/>
                <a:gd name="connsiteX2" fmla="*/ 568186 w 4712528"/>
                <a:gd name="connsiteY2" fmla="*/ 437066 h 2215624"/>
                <a:gd name="connsiteX3" fmla="*/ 428412 w 4712528"/>
                <a:gd name="connsiteY3" fmla="*/ 837783 h 2215624"/>
                <a:gd name="connsiteX4" fmla="*/ 302917 w 4712528"/>
                <a:gd name="connsiteY4" fmla="*/ 1237201 h 2215624"/>
                <a:gd name="connsiteX5" fmla="*/ 203820 w 4712528"/>
                <a:gd name="connsiteY5" fmla="*/ 1541416 h 2215624"/>
                <a:gd name="connsiteX6" fmla="*/ 82220 w 4712528"/>
                <a:gd name="connsiteY6" fmla="*/ 1912274 h 2215624"/>
                <a:gd name="connsiteX7" fmla="*/ 0 w 4712528"/>
                <a:gd name="connsiteY7" fmla="*/ 2215624 h 2215624"/>
                <a:gd name="connsiteX8" fmla="*/ 4072075 w 4712528"/>
                <a:gd name="connsiteY8" fmla="*/ 2215624 h 2215624"/>
                <a:gd name="connsiteX9" fmla="*/ 3960861 w 4712528"/>
                <a:gd name="connsiteY9" fmla="*/ 1739178 h 2215624"/>
                <a:gd name="connsiteX10" fmla="*/ 3842723 w 4712528"/>
                <a:gd name="connsiteY10" fmla="*/ 1231143 h 2215624"/>
                <a:gd name="connsiteX11" fmla="*/ 3797285 w 4712528"/>
                <a:gd name="connsiteY11" fmla="*/ 788884 h 2215624"/>
                <a:gd name="connsiteX12" fmla="*/ 3778678 w 4712528"/>
                <a:gd name="connsiteY12" fmla="*/ 707961 h 2215624"/>
                <a:gd name="connsiteX13" fmla="*/ 3956101 w 4712528"/>
                <a:gd name="connsiteY13" fmla="*/ 530971 h 2215624"/>
                <a:gd name="connsiteX14" fmla="*/ 4027070 w 4712528"/>
                <a:gd name="connsiteY14" fmla="*/ 552175 h 2215624"/>
                <a:gd name="connsiteX15" fmla="*/ 4277626 w 4712528"/>
                <a:gd name="connsiteY15" fmla="*/ 621846 h 2215624"/>
                <a:gd name="connsiteX16" fmla="*/ 4476253 w 4712528"/>
                <a:gd name="connsiteY16" fmla="*/ 503708 h 2215624"/>
                <a:gd name="connsiteX17" fmla="*/ 4670986 w 4712528"/>
                <a:gd name="connsiteY17" fmla="*/ 141505 h 2215624"/>
                <a:gd name="connsiteX18" fmla="*/ 4712529 w 4712528"/>
                <a:gd name="connsiteY18" fmla="*/ 0 h 2215624"/>
                <a:gd name="connsiteX19" fmla="*/ 691517 w 4712528"/>
                <a:gd name="connsiteY19" fmla="*/ 0 h 221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2528" h="2215624">
                  <a:moveTo>
                    <a:pt x="691517" y="0"/>
                  </a:moveTo>
                  <a:cubicBezTo>
                    <a:pt x="703201" y="42409"/>
                    <a:pt x="711856" y="75297"/>
                    <a:pt x="711856" y="83519"/>
                  </a:cubicBezTo>
                  <a:cubicBezTo>
                    <a:pt x="711856" y="106886"/>
                    <a:pt x="593285" y="377348"/>
                    <a:pt x="568186" y="437066"/>
                  </a:cubicBezTo>
                  <a:cubicBezTo>
                    <a:pt x="543520" y="497217"/>
                    <a:pt x="446587" y="780229"/>
                    <a:pt x="428412" y="837783"/>
                  </a:cubicBezTo>
                  <a:cubicBezTo>
                    <a:pt x="410237" y="895337"/>
                    <a:pt x="317630" y="1196956"/>
                    <a:pt x="302917" y="1237201"/>
                  </a:cubicBezTo>
                  <a:cubicBezTo>
                    <a:pt x="288637" y="1277879"/>
                    <a:pt x="232381" y="1468284"/>
                    <a:pt x="203820" y="1541416"/>
                  </a:cubicBezTo>
                  <a:cubicBezTo>
                    <a:pt x="175259" y="1614549"/>
                    <a:pt x="102126" y="1853422"/>
                    <a:pt x="82220" y="1912274"/>
                  </a:cubicBezTo>
                  <a:cubicBezTo>
                    <a:pt x="70536" y="1946893"/>
                    <a:pt x="33321" y="2090562"/>
                    <a:pt x="0" y="2215624"/>
                  </a:cubicBezTo>
                  <a:lnTo>
                    <a:pt x="4072075" y="2215624"/>
                  </a:lnTo>
                  <a:cubicBezTo>
                    <a:pt x="4024906" y="2026084"/>
                    <a:pt x="3979469" y="1806253"/>
                    <a:pt x="3960861" y="1739178"/>
                  </a:cubicBezTo>
                  <a:cubicBezTo>
                    <a:pt x="3936628" y="1652198"/>
                    <a:pt x="3838829" y="1352742"/>
                    <a:pt x="3842723" y="1231143"/>
                  </a:cubicBezTo>
                  <a:cubicBezTo>
                    <a:pt x="3846618" y="1109543"/>
                    <a:pt x="3835799" y="977125"/>
                    <a:pt x="3797285" y="788884"/>
                  </a:cubicBezTo>
                  <a:cubicBezTo>
                    <a:pt x="3791660" y="760322"/>
                    <a:pt x="3785169" y="733060"/>
                    <a:pt x="3778678" y="707961"/>
                  </a:cubicBezTo>
                  <a:cubicBezTo>
                    <a:pt x="3751415" y="601075"/>
                    <a:pt x="3849214" y="503276"/>
                    <a:pt x="3956101" y="530971"/>
                  </a:cubicBezTo>
                  <a:cubicBezTo>
                    <a:pt x="3984229" y="538328"/>
                    <a:pt x="4009328" y="545684"/>
                    <a:pt x="4027070" y="552175"/>
                  </a:cubicBezTo>
                  <a:cubicBezTo>
                    <a:pt x="4110588" y="583332"/>
                    <a:pt x="4229159" y="611461"/>
                    <a:pt x="4277626" y="621846"/>
                  </a:cubicBezTo>
                  <a:cubicBezTo>
                    <a:pt x="4326525" y="632232"/>
                    <a:pt x="4416968" y="587227"/>
                    <a:pt x="4476253" y="503708"/>
                  </a:cubicBezTo>
                  <a:cubicBezTo>
                    <a:pt x="4535539" y="420190"/>
                    <a:pt x="4625981" y="284309"/>
                    <a:pt x="4670986" y="141505"/>
                  </a:cubicBezTo>
                  <a:cubicBezTo>
                    <a:pt x="4682670" y="104290"/>
                    <a:pt x="4699114" y="55391"/>
                    <a:pt x="4712529" y="0"/>
                  </a:cubicBezTo>
                  <a:lnTo>
                    <a:pt x="691517" y="0"/>
                  </a:lnTo>
                  <a:close/>
                </a:path>
              </a:pathLst>
            </a:custGeom>
            <a:solidFill>
              <a:schemeClr val="accent6">
                <a:lumMod val="60000"/>
                <a:lumOff val="40000"/>
              </a:schemeClr>
            </a:solidFill>
            <a:ln w="4324" cap="flat">
              <a:noFill/>
              <a:prstDash val="solid"/>
              <a:miter/>
            </a:ln>
          </p:spPr>
          <p:txBody>
            <a:bodyPr rtlCol="0" anchor="ctr"/>
            <a:lstStyle/>
            <a:p>
              <a:endParaRPr lang="en-US" sz="1200"/>
            </a:p>
          </p:txBody>
        </p:sp>
        <p:sp>
          <p:nvSpPr>
            <p:cNvPr id="369" name="Freeform: Shape 368">
              <a:extLst>
                <a:ext uri="{FF2B5EF4-FFF2-40B4-BE49-F238E27FC236}">
                  <a16:creationId xmlns:a16="http://schemas.microsoft.com/office/drawing/2014/main" id="{3DE815E3-54C6-4B25-B34D-AA51274DB970}"/>
                </a:ext>
              </a:extLst>
            </p:cNvPr>
            <p:cNvSpPr/>
            <p:nvPr/>
          </p:nvSpPr>
          <p:spPr>
            <a:xfrm>
              <a:off x="1360880" y="16645934"/>
              <a:ext cx="4221192" cy="5490554"/>
            </a:xfrm>
            <a:custGeom>
              <a:avLst/>
              <a:gdLst>
                <a:gd name="connsiteX0" fmla="*/ 4753726 w 4897263"/>
                <a:gd name="connsiteY0" fmla="*/ 5884396 h 6369928"/>
                <a:gd name="connsiteX1" fmla="*/ 4687517 w 4897263"/>
                <a:gd name="connsiteY1" fmla="*/ 5780106 h 6369928"/>
                <a:gd name="connsiteX2" fmla="*/ 4481966 w 4897263"/>
                <a:gd name="connsiteY2" fmla="*/ 5487574 h 6369928"/>
                <a:gd name="connsiteX3" fmla="*/ 4388061 w 4897263"/>
                <a:gd name="connsiteY3" fmla="*/ 5306689 h 6369928"/>
                <a:gd name="connsiteX4" fmla="*/ 4266029 w 4897263"/>
                <a:gd name="connsiteY4" fmla="*/ 5028005 h 6369928"/>
                <a:gd name="connsiteX5" fmla="*/ 4255643 w 4897263"/>
                <a:gd name="connsiteY5" fmla="*/ 4798221 h 6369928"/>
                <a:gd name="connsiteX6" fmla="*/ 4168663 w 4897263"/>
                <a:gd name="connsiteY6" fmla="*/ 4474532 h 6369928"/>
                <a:gd name="connsiteX7" fmla="*/ 4085144 w 4897263"/>
                <a:gd name="connsiteY7" fmla="*/ 4067324 h 6369928"/>
                <a:gd name="connsiteX8" fmla="*/ 3836319 w 4897263"/>
                <a:gd name="connsiteY8" fmla="*/ 3773494 h 6369928"/>
                <a:gd name="connsiteX9" fmla="*/ 3787852 w 4897263"/>
                <a:gd name="connsiteY9" fmla="*/ 3759214 h 6369928"/>
                <a:gd name="connsiteX10" fmla="*/ 3713421 w 4897263"/>
                <a:gd name="connsiteY10" fmla="*/ 3722431 h 6369928"/>
                <a:gd name="connsiteX11" fmla="*/ 3591389 w 4897263"/>
                <a:gd name="connsiteY11" fmla="*/ 3649731 h 6369928"/>
                <a:gd name="connsiteX12" fmla="*/ 3556769 w 4897263"/>
                <a:gd name="connsiteY12" fmla="*/ 3613814 h 6369928"/>
                <a:gd name="connsiteX13" fmla="*/ 3492724 w 4897263"/>
                <a:gd name="connsiteY13" fmla="*/ 3561452 h 6369928"/>
                <a:gd name="connsiteX14" fmla="*/ 3418726 w 4897263"/>
                <a:gd name="connsiteY14" fmla="*/ 3504331 h 6369928"/>
                <a:gd name="connsiteX15" fmla="*/ 3346458 w 4897263"/>
                <a:gd name="connsiteY15" fmla="*/ 3401772 h 6369928"/>
                <a:gd name="connsiteX16" fmla="*/ 3265969 w 4897263"/>
                <a:gd name="connsiteY16" fmla="*/ 3282768 h 6369928"/>
                <a:gd name="connsiteX17" fmla="*/ 3165573 w 4897263"/>
                <a:gd name="connsiteY17" fmla="*/ 3183671 h 6369928"/>
                <a:gd name="connsiteX18" fmla="*/ 3151726 w 4897263"/>
                <a:gd name="connsiteY18" fmla="*/ 3176314 h 6369928"/>
                <a:gd name="connsiteX19" fmla="*/ 3110616 w 4897263"/>
                <a:gd name="connsiteY19" fmla="*/ 3161169 h 6369928"/>
                <a:gd name="connsiteX20" fmla="*/ 3040079 w 4897263"/>
                <a:gd name="connsiteY20" fmla="*/ 3081545 h 6369928"/>
                <a:gd name="connsiteX21" fmla="*/ 3040079 w 4897263"/>
                <a:gd name="connsiteY21" fmla="*/ 2904122 h 6369928"/>
                <a:gd name="connsiteX22" fmla="*/ 3027097 w 4897263"/>
                <a:gd name="connsiteY22" fmla="*/ 2783820 h 6369928"/>
                <a:gd name="connsiteX23" fmla="*/ 3088546 w 4897263"/>
                <a:gd name="connsiteY23" fmla="*/ 2649238 h 6369928"/>
                <a:gd name="connsiteX24" fmla="*/ 3240004 w 4897263"/>
                <a:gd name="connsiteY24" fmla="*/ 2444120 h 6369928"/>
                <a:gd name="connsiteX25" fmla="*/ 3357277 w 4897263"/>
                <a:gd name="connsiteY25" fmla="*/ 2190968 h 6369928"/>
                <a:gd name="connsiteX26" fmla="*/ 3409638 w 4897263"/>
                <a:gd name="connsiteY26" fmla="*/ 2036912 h 6369928"/>
                <a:gd name="connsiteX27" fmla="*/ 3463298 w 4897263"/>
                <a:gd name="connsiteY27" fmla="*/ 1952096 h 6369928"/>
                <a:gd name="connsiteX28" fmla="*/ 3523449 w 4897263"/>
                <a:gd name="connsiteY28" fmla="*/ 1849104 h 6369928"/>
                <a:gd name="connsiteX29" fmla="*/ 3549413 w 4897263"/>
                <a:gd name="connsiteY29" fmla="*/ 1658699 h 6369928"/>
                <a:gd name="connsiteX30" fmla="*/ 3571483 w 4897263"/>
                <a:gd name="connsiteY30" fmla="*/ 1516327 h 6369928"/>
                <a:gd name="connsiteX31" fmla="*/ 3540325 w 4897263"/>
                <a:gd name="connsiteY31" fmla="*/ 1445791 h 6369928"/>
                <a:gd name="connsiteX32" fmla="*/ 3548115 w 4897263"/>
                <a:gd name="connsiteY32" fmla="*/ 1226392 h 6369928"/>
                <a:gd name="connsiteX33" fmla="*/ 3592687 w 4897263"/>
                <a:gd name="connsiteY33" fmla="*/ 1028198 h 6369928"/>
                <a:gd name="connsiteX34" fmla="*/ 3522150 w 4897263"/>
                <a:gd name="connsiteY34" fmla="*/ 859862 h 6369928"/>
                <a:gd name="connsiteX35" fmla="*/ 3541624 w 4897263"/>
                <a:gd name="connsiteY35" fmla="*/ 742590 h 6369928"/>
                <a:gd name="connsiteX36" fmla="*/ 3421322 w 4897263"/>
                <a:gd name="connsiteY36" fmla="*/ 466070 h 6369928"/>
                <a:gd name="connsiteX37" fmla="*/ 3243899 w 4897263"/>
                <a:gd name="connsiteY37" fmla="*/ 250566 h 6369928"/>
                <a:gd name="connsiteX38" fmla="*/ 3026664 w 4897263"/>
                <a:gd name="connsiteY38" fmla="*/ 142381 h 6369928"/>
                <a:gd name="connsiteX39" fmla="*/ 2764857 w 4897263"/>
                <a:gd name="connsiteY39" fmla="*/ 10 h 6369928"/>
                <a:gd name="connsiteX40" fmla="*/ 2384912 w 4897263"/>
                <a:gd name="connsiteY40" fmla="*/ 64055 h 6369928"/>
                <a:gd name="connsiteX41" fmla="*/ 2070311 w 4897263"/>
                <a:gd name="connsiteY41" fmla="*/ 217677 h 6369928"/>
                <a:gd name="connsiteX42" fmla="*/ 1881204 w 4897263"/>
                <a:gd name="connsiteY42" fmla="*/ 413276 h 6369928"/>
                <a:gd name="connsiteX43" fmla="*/ 1815860 w 4897263"/>
                <a:gd name="connsiteY43" fmla="*/ 504583 h 6369928"/>
                <a:gd name="connsiteX44" fmla="*/ 1720658 w 4897263"/>
                <a:gd name="connsiteY44" fmla="*/ 679410 h 6369928"/>
                <a:gd name="connsiteX45" fmla="*/ 1702482 w 4897263"/>
                <a:gd name="connsiteY45" fmla="*/ 850342 h 6369928"/>
                <a:gd name="connsiteX46" fmla="*/ 1733640 w 4897263"/>
                <a:gd name="connsiteY46" fmla="*/ 929966 h 6369928"/>
                <a:gd name="connsiteX47" fmla="*/ 1695126 w 4897263"/>
                <a:gd name="connsiteY47" fmla="*/ 1166242 h 6369928"/>
                <a:gd name="connsiteX48" fmla="*/ 1725850 w 4897263"/>
                <a:gd name="connsiteY48" fmla="*/ 1405113 h 6369928"/>
                <a:gd name="connsiteX49" fmla="*/ 1673489 w 4897263"/>
                <a:gd name="connsiteY49" fmla="*/ 1492527 h 6369928"/>
                <a:gd name="connsiteX50" fmla="*/ 1673489 w 4897263"/>
                <a:gd name="connsiteY50" fmla="*/ 1628407 h 6369928"/>
                <a:gd name="connsiteX51" fmla="*/ 1696857 w 4897263"/>
                <a:gd name="connsiteY51" fmla="*/ 1735293 h 6369928"/>
                <a:gd name="connsiteX52" fmla="*/ 1760902 w 4897263"/>
                <a:gd name="connsiteY52" fmla="*/ 1923102 h 6369928"/>
                <a:gd name="connsiteX53" fmla="*/ 1824948 w 4897263"/>
                <a:gd name="connsiteY53" fmla="*/ 1985849 h 6369928"/>
                <a:gd name="connsiteX54" fmla="*/ 1900677 w 4897263"/>
                <a:gd name="connsiteY54" fmla="*/ 2017007 h 6369928"/>
                <a:gd name="connsiteX55" fmla="*/ 1924045 w 4897263"/>
                <a:gd name="connsiteY55" fmla="*/ 2226020 h 6369928"/>
                <a:gd name="connsiteX56" fmla="*/ 1964722 w 4897263"/>
                <a:gd name="connsiteY56" fmla="*/ 2361900 h 6369928"/>
                <a:gd name="connsiteX57" fmla="*/ 1953038 w 4897263"/>
                <a:gd name="connsiteY57" fmla="*/ 2449313 h 6369928"/>
                <a:gd name="connsiteX58" fmla="*/ 1900677 w 4897263"/>
                <a:gd name="connsiteY58" fmla="*/ 2509464 h 6369928"/>
                <a:gd name="connsiteX59" fmla="*/ 1834035 w 4897263"/>
                <a:gd name="connsiteY59" fmla="*/ 2598175 h 6369928"/>
                <a:gd name="connsiteX60" fmla="*/ 1704646 w 4897263"/>
                <a:gd name="connsiteY60" fmla="*/ 2563123 h 6369928"/>
                <a:gd name="connsiteX61" fmla="*/ 1575257 w 4897263"/>
                <a:gd name="connsiteY61" fmla="*/ 2684723 h 6369928"/>
                <a:gd name="connsiteX62" fmla="*/ 1372735 w 4897263"/>
                <a:gd name="connsiteY62" fmla="*/ 2872532 h 6369928"/>
                <a:gd name="connsiteX63" fmla="*/ 1341578 w 4897263"/>
                <a:gd name="connsiteY63" fmla="*/ 2917104 h 6369928"/>
                <a:gd name="connsiteX64" fmla="*/ 1269743 w 4897263"/>
                <a:gd name="connsiteY64" fmla="*/ 2945665 h 6369928"/>
                <a:gd name="connsiteX65" fmla="*/ 918792 w 4897263"/>
                <a:gd name="connsiteY65" fmla="*/ 3021394 h 6369928"/>
                <a:gd name="connsiteX66" fmla="*/ 582121 w 4897263"/>
                <a:gd name="connsiteY66" fmla="*/ 3088036 h 6369928"/>
                <a:gd name="connsiteX67" fmla="*/ 208667 w 4897263"/>
                <a:gd name="connsiteY67" fmla="*/ 3235600 h 6369928"/>
                <a:gd name="connsiteX68" fmla="*/ 952 w 4897263"/>
                <a:gd name="connsiteY68" fmla="*/ 3708151 h 6369928"/>
                <a:gd name="connsiteX69" fmla="*/ 92260 w 4897263"/>
                <a:gd name="connsiteY69" fmla="*/ 4236958 h 6369928"/>
                <a:gd name="connsiteX70" fmla="*/ 195252 w 4897263"/>
                <a:gd name="connsiteY70" fmla="*/ 4692632 h 6369928"/>
                <a:gd name="connsiteX71" fmla="*/ 283964 w 4897263"/>
                <a:gd name="connsiteY71" fmla="*/ 5030601 h 6369928"/>
                <a:gd name="connsiteX72" fmla="*/ 419844 w 4897263"/>
                <a:gd name="connsiteY72" fmla="*/ 5261684 h 6369928"/>
                <a:gd name="connsiteX73" fmla="*/ 575197 w 4897263"/>
                <a:gd name="connsiteY73" fmla="*/ 5520029 h 6369928"/>
                <a:gd name="connsiteX74" fmla="*/ 657418 w 4897263"/>
                <a:gd name="connsiteY74" fmla="*/ 5742025 h 6369928"/>
                <a:gd name="connsiteX75" fmla="*/ 786807 w 4897263"/>
                <a:gd name="connsiteY75" fmla="*/ 6129759 h 6369928"/>
                <a:gd name="connsiteX76" fmla="*/ 849986 w 4897263"/>
                <a:gd name="connsiteY76" fmla="*/ 6369929 h 6369928"/>
                <a:gd name="connsiteX77" fmla="*/ 4871431 w 4897263"/>
                <a:gd name="connsiteY77" fmla="*/ 6369929 h 6369928"/>
                <a:gd name="connsiteX78" fmla="*/ 4753726 w 4897263"/>
                <a:gd name="connsiteY78" fmla="*/ 5884396 h 636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97263" h="6369928">
                  <a:moveTo>
                    <a:pt x="4753726" y="5884396"/>
                  </a:moveTo>
                  <a:cubicBezTo>
                    <a:pt x="4708288" y="5853238"/>
                    <a:pt x="4711750" y="5818187"/>
                    <a:pt x="4687517" y="5780106"/>
                  </a:cubicBezTo>
                  <a:cubicBezTo>
                    <a:pt x="4663283" y="5742025"/>
                    <a:pt x="4520479" y="5557245"/>
                    <a:pt x="4481966" y="5487574"/>
                  </a:cubicBezTo>
                  <a:cubicBezTo>
                    <a:pt x="4443452" y="5417903"/>
                    <a:pt x="4405371" y="5348232"/>
                    <a:pt x="4388061" y="5306689"/>
                  </a:cubicBezTo>
                  <a:cubicBezTo>
                    <a:pt x="4370752" y="5265146"/>
                    <a:pt x="4269924" y="5083829"/>
                    <a:pt x="4266029" y="5028005"/>
                  </a:cubicBezTo>
                  <a:cubicBezTo>
                    <a:pt x="4262567" y="4972182"/>
                    <a:pt x="4269491" y="4871354"/>
                    <a:pt x="4255643" y="4798221"/>
                  </a:cubicBezTo>
                  <a:cubicBezTo>
                    <a:pt x="4241796" y="4725088"/>
                    <a:pt x="4182510" y="4575360"/>
                    <a:pt x="4168663" y="4474532"/>
                  </a:cubicBezTo>
                  <a:cubicBezTo>
                    <a:pt x="4154815" y="4373704"/>
                    <a:pt x="4123225" y="4188924"/>
                    <a:pt x="4085144" y="4067324"/>
                  </a:cubicBezTo>
                  <a:cubicBezTo>
                    <a:pt x="4049227" y="3952648"/>
                    <a:pt x="3945802" y="3782582"/>
                    <a:pt x="3836319" y="3773494"/>
                  </a:cubicBezTo>
                  <a:cubicBezTo>
                    <a:pt x="3813817" y="3771764"/>
                    <a:pt x="3804729" y="3767003"/>
                    <a:pt x="3787852" y="3759214"/>
                  </a:cubicBezTo>
                  <a:cubicBezTo>
                    <a:pt x="3762321" y="3747530"/>
                    <a:pt x="3727701" y="3728922"/>
                    <a:pt x="3713421" y="3722431"/>
                  </a:cubicBezTo>
                  <a:cubicBezTo>
                    <a:pt x="3694380" y="3713776"/>
                    <a:pt x="3625575" y="3680023"/>
                    <a:pt x="3591389" y="3649731"/>
                  </a:cubicBezTo>
                  <a:cubicBezTo>
                    <a:pt x="3577108" y="3637182"/>
                    <a:pt x="3567588" y="3625930"/>
                    <a:pt x="3556769" y="3613814"/>
                  </a:cubicBezTo>
                  <a:cubicBezTo>
                    <a:pt x="3548115" y="3604293"/>
                    <a:pt x="3529507" y="3591311"/>
                    <a:pt x="3492724" y="3561452"/>
                  </a:cubicBezTo>
                  <a:cubicBezTo>
                    <a:pt x="3461134" y="3535921"/>
                    <a:pt x="3437334" y="3522939"/>
                    <a:pt x="3418726" y="3504331"/>
                  </a:cubicBezTo>
                  <a:cubicBezTo>
                    <a:pt x="3406176" y="3492214"/>
                    <a:pt x="3385405" y="3453700"/>
                    <a:pt x="3346458" y="3401772"/>
                  </a:cubicBezTo>
                  <a:cubicBezTo>
                    <a:pt x="3321359" y="3368018"/>
                    <a:pt x="3291933" y="3322580"/>
                    <a:pt x="3265969" y="3282768"/>
                  </a:cubicBezTo>
                  <a:cubicBezTo>
                    <a:pt x="3236543" y="3238196"/>
                    <a:pt x="3205818" y="3225647"/>
                    <a:pt x="3165573" y="3183671"/>
                  </a:cubicBezTo>
                  <a:cubicBezTo>
                    <a:pt x="3161679" y="3179777"/>
                    <a:pt x="3156918" y="3177180"/>
                    <a:pt x="3151726" y="3176314"/>
                  </a:cubicBezTo>
                  <a:cubicBezTo>
                    <a:pt x="3141773" y="3175016"/>
                    <a:pt x="3124030" y="3171987"/>
                    <a:pt x="3110616" y="3161169"/>
                  </a:cubicBezTo>
                  <a:cubicBezTo>
                    <a:pt x="3091142" y="3145590"/>
                    <a:pt x="3042676" y="3091930"/>
                    <a:pt x="3040079" y="3081545"/>
                  </a:cubicBezTo>
                  <a:cubicBezTo>
                    <a:pt x="3037483" y="3071159"/>
                    <a:pt x="3041810" y="2924893"/>
                    <a:pt x="3040079" y="2904122"/>
                  </a:cubicBezTo>
                  <a:cubicBezTo>
                    <a:pt x="3038348" y="2885081"/>
                    <a:pt x="3023202" y="2799831"/>
                    <a:pt x="3027097" y="2783820"/>
                  </a:cubicBezTo>
                  <a:cubicBezTo>
                    <a:pt x="3030992" y="2768242"/>
                    <a:pt x="3071669" y="2675636"/>
                    <a:pt x="3088546" y="2649238"/>
                  </a:cubicBezTo>
                  <a:cubicBezTo>
                    <a:pt x="3105423" y="2623274"/>
                    <a:pt x="3203222" y="2521148"/>
                    <a:pt x="3240004" y="2444120"/>
                  </a:cubicBezTo>
                  <a:cubicBezTo>
                    <a:pt x="3276355" y="2367092"/>
                    <a:pt x="3337804" y="2260206"/>
                    <a:pt x="3357277" y="2190968"/>
                  </a:cubicBezTo>
                  <a:cubicBezTo>
                    <a:pt x="3376750" y="2121729"/>
                    <a:pt x="3409638" y="2051193"/>
                    <a:pt x="3409638" y="2036912"/>
                  </a:cubicBezTo>
                  <a:cubicBezTo>
                    <a:pt x="3409638" y="2022632"/>
                    <a:pt x="3447287" y="1993639"/>
                    <a:pt x="3463298" y="1952096"/>
                  </a:cubicBezTo>
                  <a:cubicBezTo>
                    <a:pt x="3478876" y="1910120"/>
                    <a:pt x="3522150" y="1894541"/>
                    <a:pt x="3523449" y="1849104"/>
                  </a:cubicBezTo>
                  <a:cubicBezTo>
                    <a:pt x="3524747" y="1803233"/>
                    <a:pt x="3550711" y="1678172"/>
                    <a:pt x="3549413" y="1658699"/>
                  </a:cubicBezTo>
                  <a:cubicBezTo>
                    <a:pt x="3548115" y="1639225"/>
                    <a:pt x="3590090" y="1555707"/>
                    <a:pt x="3571483" y="1516327"/>
                  </a:cubicBezTo>
                  <a:cubicBezTo>
                    <a:pt x="3553308" y="1477381"/>
                    <a:pt x="3539027" y="1496854"/>
                    <a:pt x="3540325" y="1445791"/>
                  </a:cubicBezTo>
                  <a:cubicBezTo>
                    <a:pt x="3541624" y="1394728"/>
                    <a:pt x="3539027" y="1245866"/>
                    <a:pt x="3548115" y="1226392"/>
                  </a:cubicBezTo>
                  <a:cubicBezTo>
                    <a:pt x="3557202" y="1206919"/>
                    <a:pt x="3604371" y="1089214"/>
                    <a:pt x="3592687" y="1028198"/>
                  </a:cubicBezTo>
                  <a:cubicBezTo>
                    <a:pt x="3581003" y="967182"/>
                    <a:pt x="3528641" y="872844"/>
                    <a:pt x="3522150" y="859862"/>
                  </a:cubicBezTo>
                  <a:cubicBezTo>
                    <a:pt x="3515659" y="846880"/>
                    <a:pt x="3554606" y="799711"/>
                    <a:pt x="3541624" y="742590"/>
                  </a:cubicBezTo>
                  <a:cubicBezTo>
                    <a:pt x="3528641" y="685036"/>
                    <a:pt x="3461567" y="506314"/>
                    <a:pt x="3421322" y="466070"/>
                  </a:cubicBezTo>
                  <a:cubicBezTo>
                    <a:pt x="3381078" y="425825"/>
                    <a:pt x="3318330" y="282156"/>
                    <a:pt x="3243899" y="250566"/>
                  </a:cubicBezTo>
                  <a:cubicBezTo>
                    <a:pt x="3169468" y="219408"/>
                    <a:pt x="3056090" y="156661"/>
                    <a:pt x="3026664" y="142381"/>
                  </a:cubicBezTo>
                  <a:cubicBezTo>
                    <a:pt x="2997238" y="128100"/>
                    <a:pt x="2904632" y="-1289"/>
                    <a:pt x="2764857" y="10"/>
                  </a:cubicBezTo>
                  <a:cubicBezTo>
                    <a:pt x="2625082" y="1308"/>
                    <a:pt x="2437273" y="40687"/>
                    <a:pt x="2384912" y="64055"/>
                  </a:cubicBezTo>
                  <a:cubicBezTo>
                    <a:pt x="2332551" y="86990"/>
                    <a:pt x="2113585" y="195175"/>
                    <a:pt x="2070311" y="217677"/>
                  </a:cubicBezTo>
                  <a:cubicBezTo>
                    <a:pt x="2027037" y="240180"/>
                    <a:pt x="1921881" y="357885"/>
                    <a:pt x="1881204" y="413276"/>
                  </a:cubicBezTo>
                  <a:cubicBezTo>
                    <a:pt x="1828842" y="483812"/>
                    <a:pt x="1857836" y="450491"/>
                    <a:pt x="1815860" y="504583"/>
                  </a:cubicBezTo>
                  <a:cubicBezTo>
                    <a:pt x="1778212" y="553916"/>
                    <a:pt x="1733640" y="635271"/>
                    <a:pt x="1720658" y="679410"/>
                  </a:cubicBezTo>
                  <a:cubicBezTo>
                    <a:pt x="1707675" y="723982"/>
                    <a:pt x="1683009" y="825676"/>
                    <a:pt x="1702482" y="850342"/>
                  </a:cubicBezTo>
                  <a:cubicBezTo>
                    <a:pt x="1721956" y="875008"/>
                    <a:pt x="1744458" y="897511"/>
                    <a:pt x="1733640" y="929966"/>
                  </a:cubicBezTo>
                  <a:cubicBezTo>
                    <a:pt x="1723254" y="962421"/>
                    <a:pt x="1696857" y="1100898"/>
                    <a:pt x="1695126" y="1166242"/>
                  </a:cubicBezTo>
                  <a:cubicBezTo>
                    <a:pt x="1693395" y="1231585"/>
                    <a:pt x="1723254" y="1398622"/>
                    <a:pt x="1725850" y="1405113"/>
                  </a:cubicBezTo>
                  <a:cubicBezTo>
                    <a:pt x="1728447" y="1411605"/>
                    <a:pt x="1674787" y="1418096"/>
                    <a:pt x="1673489" y="1492527"/>
                  </a:cubicBezTo>
                  <a:cubicBezTo>
                    <a:pt x="1672191" y="1566958"/>
                    <a:pt x="1668296" y="1604606"/>
                    <a:pt x="1673489" y="1628407"/>
                  </a:cubicBezTo>
                  <a:cubicBezTo>
                    <a:pt x="1678682" y="1651775"/>
                    <a:pt x="1692962" y="1676874"/>
                    <a:pt x="1696857" y="1735293"/>
                  </a:cubicBezTo>
                  <a:cubicBezTo>
                    <a:pt x="1700752" y="1794146"/>
                    <a:pt x="1753113" y="1901032"/>
                    <a:pt x="1760902" y="1923102"/>
                  </a:cubicBezTo>
                  <a:cubicBezTo>
                    <a:pt x="1768691" y="1945172"/>
                    <a:pt x="1798551" y="1983253"/>
                    <a:pt x="1824948" y="1985849"/>
                  </a:cubicBezTo>
                  <a:cubicBezTo>
                    <a:pt x="1851345" y="1988446"/>
                    <a:pt x="1885098" y="1906225"/>
                    <a:pt x="1900677" y="2017007"/>
                  </a:cubicBezTo>
                  <a:cubicBezTo>
                    <a:pt x="1916256" y="2127788"/>
                    <a:pt x="1915390" y="2141203"/>
                    <a:pt x="1924045" y="2226020"/>
                  </a:cubicBezTo>
                  <a:cubicBezTo>
                    <a:pt x="1934431" y="2326415"/>
                    <a:pt x="1968617" y="2330310"/>
                    <a:pt x="1964722" y="2361900"/>
                  </a:cubicBezTo>
                  <a:cubicBezTo>
                    <a:pt x="1960828" y="2393057"/>
                    <a:pt x="1968617" y="2448015"/>
                    <a:pt x="1953038" y="2449313"/>
                  </a:cubicBezTo>
                  <a:cubicBezTo>
                    <a:pt x="1937460" y="2450611"/>
                    <a:pt x="1917986" y="2457102"/>
                    <a:pt x="1900677" y="2509464"/>
                  </a:cubicBezTo>
                  <a:cubicBezTo>
                    <a:pt x="1883800" y="2561825"/>
                    <a:pt x="1864327" y="2609859"/>
                    <a:pt x="1834035" y="2598175"/>
                  </a:cubicBezTo>
                  <a:cubicBezTo>
                    <a:pt x="1804176" y="2586491"/>
                    <a:pt x="1729745" y="2563123"/>
                    <a:pt x="1704646" y="2563123"/>
                  </a:cubicBezTo>
                  <a:cubicBezTo>
                    <a:pt x="1679980" y="2563123"/>
                    <a:pt x="1614636" y="2647940"/>
                    <a:pt x="1575257" y="2684723"/>
                  </a:cubicBezTo>
                  <a:cubicBezTo>
                    <a:pt x="1536311" y="2721073"/>
                    <a:pt x="1497364" y="2797235"/>
                    <a:pt x="1372735" y="2872532"/>
                  </a:cubicBezTo>
                  <a:cubicBezTo>
                    <a:pt x="1336385" y="2894601"/>
                    <a:pt x="1340280" y="2901093"/>
                    <a:pt x="1341578" y="2917104"/>
                  </a:cubicBezTo>
                  <a:cubicBezTo>
                    <a:pt x="1342876" y="2932682"/>
                    <a:pt x="1315614" y="2935279"/>
                    <a:pt x="1269743" y="2945665"/>
                  </a:cubicBezTo>
                  <a:cubicBezTo>
                    <a:pt x="1223873" y="2956050"/>
                    <a:pt x="979808" y="3013605"/>
                    <a:pt x="918792" y="3021394"/>
                  </a:cubicBezTo>
                  <a:cubicBezTo>
                    <a:pt x="857343" y="3029183"/>
                    <a:pt x="642272" y="3077650"/>
                    <a:pt x="582121" y="3088036"/>
                  </a:cubicBezTo>
                  <a:cubicBezTo>
                    <a:pt x="521970" y="3098421"/>
                    <a:pt x="332863" y="3098421"/>
                    <a:pt x="208667" y="3235600"/>
                  </a:cubicBezTo>
                  <a:cubicBezTo>
                    <a:pt x="84471" y="3372778"/>
                    <a:pt x="11771" y="3640211"/>
                    <a:pt x="952" y="3708151"/>
                  </a:cubicBezTo>
                  <a:cubicBezTo>
                    <a:pt x="-9433" y="3776091"/>
                    <a:pt x="68027" y="4109733"/>
                    <a:pt x="92260" y="4236958"/>
                  </a:cubicBezTo>
                  <a:cubicBezTo>
                    <a:pt x="118225" y="4372838"/>
                    <a:pt x="187463" y="4633780"/>
                    <a:pt x="195252" y="4692632"/>
                  </a:cubicBezTo>
                  <a:cubicBezTo>
                    <a:pt x="203041" y="4751485"/>
                    <a:pt x="267087" y="4979971"/>
                    <a:pt x="283964" y="5030601"/>
                  </a:cubicBezTo>
                  <a:cubicBezTo>
                    <a:pt x="300841" y="5081232"/>
                    <a:pt x="386956" y="5210621"/>
                    <a:pt x="419844" y="5261684"/>
                  </a:cubicBezTo>
                  <a:cubicBezTo>
                    <a:pt x="452732" y="5312748"/>
                    <a:pt x="570004" y="5458580"/>
                    <a:pt x="575197" y="5520029"/>
                  </a:cubicBezTo>
                  <a:cubicBezTo>
                    <a:pt x="580390" y="5581478"/>
                    <a:pt x="643137" y="5679277"/>
                    <a:pt x="657418" y="5742025"/>
                  </a:cubicBezTo>
                  <a:cubicBezTo>
                    <a:pt x="671698" y="5804772"/>
                    <a:pt x="770795" y="6046240"/>
                    <a:pt x="786807" y="6129759"/>
                  </a:cubicBezTo>
                  <a:cubicBezTo>
                    <a:pt x="796760" y="6183418"/>
                    <a:pt x="828782" y="6292902"/>
                    <a:pt x="849986" y="6369929"/>
                  </a:cubicBezTo>
                  <a:lnTo>
                    <a:pt x="4871431" y="6369929"/>
                  </a:lnTo>
                  <a:cubicBezTo>
                    <a:pt x="4910810" y="6211979"/>
                    <a:pt x="4927254" y="6004697"/>
                    <a:pt x="4753726" y="5884396"/>
                  </a:cubicBezTo>
                  <a:close/>
                </a:path>
              </a:pathLst>
            </a:custGeom>
            <a:solidFill>
              <a:schemeClr val="accent6">
                <a:lumMod val="40000"/>
                <a:lumOff val="60000"/>
              </a:schemeClr>
            </a:solidFill>
            <a:ln w="4324" cap="flat">
              <a:noFill/>
              <a:prstDash val="solid"/>
              <a:miter/>
            </a:ln>
          </p:spPr>
          <p:txBody>
            <a:bodyPr rtlCol="0" anchor="ctr"/>
            <a:lstStyle/>
            <a:p>
              <a:endParaRPr lang="en-US" sz="1200"/>
            </a:p>
          </p:txBody>
        </p:sp>
        <p:sp>
          <p:nvSpPr>
            <p:cNvPr id="370" name="TextBox 369">
              <a:extLst>
                <a:ext uri="{FF2B5EF4-FFF2-40B4-BE49-F238E27FC236}">
                  <a16:creationId xmlns:a16="http://schemas.microsoft.com/office/drawing/2014/main" id="{4613A028-4B30-495B-A0BB-05F48A80AEBC}"/>
                </a:ext>
              </a:extLst>
            </p:cNvPr>
            <p:cNvSpPr txBox="1"/>
            <p:nvPr/>
          </p:nvSpPr>
          <p:spPr>
            <a:xfrm>
              <a:off x="2635738" y="20174472"/>
              <a:ext cx="1541444" cy="769441"/>
            </a:xfrm>
            <a:prstGeom prst="rect">
              <a:avLst/>
            </a:prstGeom>
            <a:noFill/>
          </p:spPr>
          <p:txBody>
            <a:bodyPr wrap="square">
              <a:spAutoFit/>
            </a:bodyPr>
            <a:lstStyle/>
            <a:p>
              <a:pPr algn="ctr"/>
              <a:r>
                <a:rPr lang="en-US" sz="4400" b="1" dirty="0">
                  <a:solidFill>
                    <a:schemeClr val="bg1"/>
                  </a:solidFill>
                  <a:latin typeface="Roboto" panose="02000000000000000000" pitchFamily="2" charset="0"/>
                  <a:ea typeface="Roboto" panose="02000000000000000000" pitchFamily="2" charset="0"/>
                  <a:cs typeface="Arial" panose="020B0604020202020204" pitchFamily="34" charset="0"/>
                </a:rPr>
                <a:t>40%</a:t>
              </a:r>
            </a:p>
          </p:txBody>
        </p:sp>
        <p:sp>
          <p:nvSpPr>
            <p:cNvPr id="371" name="TextBox 370">
              <a:extLst>
                <a:ext uri="{FF2B5EF4-FFF2-40B4-BE49-F238E27FC236}">
                  <a16:creationId xmlns:a16="http://schemas.microsoft.com/office/drawing/2014/main" id="{447A5406-FFFF-4031-A500-2A4C0308030B}"/>
                </a:ext>
              </a:extLst>
            </p:cNvPr>
            <p:cNvSpPr txBox="1"/>
            <p:nvPr/>
          </p:nvSpPr>
          <p:spPr>
            <a:xfrm>
              <a:off x="2635738" y="22625143"/>
              <a:ext cx="1541444" cy="769441"/>
            </a:xfrm>
            <a:prstGeom prst="rect">
              <a:avLst/>
            </a:prstGeom>
            <a:noFill/>
          </p:spPr>
          <p:txBody>
            <a:bodyPr wrap="square">
              <a:spAutoFit/>
            </a:bodyPr>
            <a:lstStyle/>
            <a:p>
              <a:pPr algn="ctr"/>
              <a:r>
                <a:rPr lang="en-US" sz="4400" b="1" dirty="0">
                  <a:solidFill>
                    <a:schemeClr val="bg1"/>
                  </a:solidFill>
                  <a:latin typeface="Roboto" panose="02000000000000000000" pitchFamily="2" charset="0"/>
                  <a:ea typeface="Roboto" panose="02000000000000000000" pitchFamily="2" charset="0"/>
                  <a:cs typeface="Arial" panose="020B0604020202020204" pitchFamily="34" charset="0"/>
                </a:rPr>
                <a:t>10%</a:t>
              </a:r>
            </a:p>
          </p:txBody>
        </p:sp>
        <p:sp>
          <p:nvSpPr>
            <p:cNvPr id="372" name="TextBox 371">
              <a:extLst>
                <a:ext uri="{FF2B5EF4-FFF2-40B4-BE49-F238E27FC236}">
                  <a16:creationId xmlns:a16="http://schemas.microsoft.com/office/drawing/2014/main" id="{6D69857A-64D7-4C1B-B0B0-B9DCA3EC8E89}"/>
                </a:ext>
              </a:extLst>
            </p:cNvPr>
            <p:cNvSpPr txBox="1"/>
            <p:nvPr/>
          </p:nvSpPr>
          <p:spPr>
            <a:xfrm>
              <a:off x="2635738" y="24657839"/>
              <a:ext cx="1541444" cy="769441"/>
            </a:xfrm>
            <a:prstGeom prst="rect">
              <a:avLst/>
            </a:prstGeom>
            <a:noFill/>
          </p:spPr>
          <p:txBody>
            <a:bodyPr wrap="square">
              <a:spAutoFit/>
            </a:bodyPr>
            <a:lstStyle/>
            <a:p>
              <a:pPr algn="ctr"/>
              <a:r>
                <a:rPr lang="en-US" sz="4400" b="1" dirty="0">
                  <a:solidFill>
                    <a:schemeClr val="bg1"/>
                  </a:solidFill>
                  <a:latin typeface="Roboto" panose="02000000000000000000" pitchFamily="2" charset="0"/>
                  <a:ea typeface="Roboto" panose="02000000000000000000" pitchFamily="2" charset="0"/>
                  <a:cs typeface="Arial" panose="020B0604020202020204" pitchFamily="34" charset="0"/>
                </a:rPr>
                <a:t>30%</a:t>
              </a:r>
            </a:p>
          </p:txBody>
        </p:sp>
        <p:sp>
          <p:nvSpPr>
            <p:cNvPr id="373" name="TextBox 372">
              <a:extLst>
                <a:ext uri="{FF2B5EF4-FFF2-40B4-BE49-F238E27FC236}">
                  <a16:creationId xmlns:a16="http://schemas.microsoft.com/office/drawing/2014/main" id="{8293CB05-6C41-4C52-B254-84D2F24275E3}"/>
                </a:ext>
              </a:extLst>
            </p:cNvPr>
            <p:cNvSpPr txBox="1"/>
            <p:nvPr/>
          </p:nvSpPr>
          <p:spPr>
            <a:xfrm>
              <a:off x="3471476" y="30885358"/>
              <a:ext cx="1541444" cy="769441"/>
            </a:xfrm>
            <a:prstGeom prst="rect">
              <a:avLst/>
            </a:prstGeom>
            <a:noFill/>
          </p:spPr>
          <p:txBody>
            <a:bodyPr wrap="square">
              <a:spAutoFit/>
            </a:bodyPr>
            <a:lstStyle/>
            <a:p>
              <a:pPr algn="ctr"/>
              <a:r>
                <a:rPr lang="en-US" sz="4400" b="1" dirty="0">
                  <a:solidFill>
                    <a:schemeClr val="bg1"/>
                  </a:solidFill>
                  <a:latin typeface="Roboto" panose="02000000000000000000" pitchFamily="2" charset="0"/>
                  <a:ea typeface="Roboto" panose="02000000000000000000" pitchFamily="2" charset="0"/>
                  <a:cs typeface="Arial" panose="020B0604020202020204" pitchFamily="34" charset="0"/>
                </a:rPr>
                <a:t>20%</a:t>
              </a:r>
            </a:p>
          </p:txBody>
        </p:sp>
      </p:grpSp>
      <p:sp>
        <p:nvSpPr>
          <p:cNvPr id="337" name="TextBox 336">
            <a:extLst>
              <a:ext uri="{FF2B5EF4-FFF2-40B4-BE49-F238E27FC236}">
                <a16:creationId xmlns:a16="http://schemas.microsoft.com/office/drawing/2014/main" id="{F3DA279F-541D-40D5-AEAB-654DC860C7DE}"/>
              </a:ext>
            </a:extLst>
          </p:cNvPr>
          <p:cNvSpPr txBox="1"/>
          <p:nvPr/>
        </p:nvSpPr>
        <p:spPr>
          <a:xfrm>
            <a:off x="4883584" y="15925381"/>
            <a:ext cx="5130768" cy="511094"/>
          </a:xfrm>
          <a:prstGeom prst="rect">
            <a:avLst/>
          </a:prstGeom>
          <a:noFill/>
        </p:spPr>
        <p:txBody>
          <a:bodyPr wrap="square">
            <a:spAutoFit/>
          </a:bodyPr>
          <a:lstStyle/>
          <a:p>
            <a:pPr algn="ctr"/>
            <a:r>
              <a:rPr lang="en-US" sz="2800" b="1" dirty="0">
                <a:solidFill>
                  <a:schemeClr val="accent6">
                    <a:lumMod val="75000"/>
                  </a:schemeClr>
                </a:solidFill>
                <a:latin typeface="Roboto" panose="02000000000000000000" pitchFamily="2" charset="0"/>
                <a:ea typeface="Roboto" panose="02000000000000000000" pitchFamily="2" charset="0"/>
                <a:cs typeface="Arial" panose="020B0604020202020204" pitchFamily="34" charset="0"/>
              </a:rPr>
              <a:t>Socioeconomic Factors</a:t>
            </a:r>
          </a:p>
        </p:txBody>
      </p:sp>
      <p:sp>
        <p:nvSpPr>
          <p:cNvPr id="338" name="TextBox 337">
            <a:extLst>
              <a:ext uri="{FF2B5EF4-FFF2-40B4-BE49-F238E27FC236}">
                <a16:creationId xmlns:a16="http://schemas.microsoft.com/office/drawing/2014/main" id="{DAE86DD5-6927-4136-8FEF-7A5950DD380E}"/>
              </a:ext>
            </a:extLst>
          </p:cNvPr>
          <p:cNvSpPr txBox="1"/>
          <p:nvPr/>
        </p:nvSpPr>
        <p:spPr>
          <a:xfrm>
            <a:off x="5103678" y="19136246"/>
            <a:ext cx="1290326" cy="349696"/>
          </a:xfrm>
          <a:prstGeom prst="rect">
            <a:avLst/>
          </a:prstGeom>
          <a:noFill/>
        </p:spPr>
        <p:txBody>
          <a:bodyPr wrap="square">
            <a:spAutoFit/>
          </a:bodyPr>
          <a:lstStyle/>
          <a:p>
            <a:pPr algn="ctr"/>
            <a:r>
              <a:rPr lang="en-US" sz="2000" b="1" dirty="0">
                <a:solidFill>
                  <a:schemeClr val="accent6">
                    <a:lumMod val="75000"/>
                  </a:schemeClr>
                </a:solidFill>
                <a:latin typeface="Roboto" panose="02000000000000000000" pitchFamily="2" charset="0"/>
                <a:ea typeface="Roboto" panose="02000000000000000000" pitchFamily="2" charset="0"/>
              </a:rPr>
              <a:t>Income</a:t>
            </a:r>
          </a:p>
        </p:txBody>
      </p:sp>
      <p:sp>
        <p:nvSpPr>
          <p:cNvPr id="339" name="TextBox 338">
            <a:extLst>
              <a:ext uri="{FF2B5EF4-FFF2-40B4-BE49-F238E27FC236}">
                <a16:creationId xmlns:a16="http://schemas.microsoft.com/office/drawing/2014/main" id="{DA97F6BB-5761-4BD6-B992-72913C9AC17C}"/>
              </a:ext>
            </a:extLst>
          </p:cNvPr>
          <p:cNvSpPr txBox="1"/>
          <p:nvPr/>
        </p:nvSpPr>
        <p:spPr>
          <a:xfrm>
            <a:off x="4917058" y="25928972"/>
            <a:ext cx="3174732" cy="523220"/>
          </a:xfrm>
          <a:prstGeom prst="rect">
            <a:avLst/>
          </a:prstGeom>
          <a:noFill/>
        </p:spPr>
        <p:txBody>
          <a:bodyPr wrap="square">
            <a:spAutoFit/>
          </a:bodyPr>
          <a:lstStyle/>
          <a:p>
            <a:pPr algn="ctr"/>
            <a:r>
              <a:rPr lang="en-US" sz="2800" b="1" dirty="0">
                <a:solidFill>
                  <a:schemeClr val="accent6">
                    <a:lumMod val="75000"/>
                  </a:schemeClr>
                </a:solidFill>
                <a:latin typeface="Roboto" panose="02000000000000000000" pitchFamily="2" charset="0"/>
                <a:ea typeface="Roboto" panose="02000000000000000000" pitchFamily="2" charset="0"/>
                <a:cs typeface="Arial" panose="020B0604020202020204" pitchFamily="34" charset="0"/>
              </a:rPr>
              <a:t>Health Care</a:t>
            </a:r>
          </a:p>
        </p:txBody>
      </p:sp>
      <p:sp>
        <p:nvSpPr>
          <p:cNvPr id="340" name="TextBox 339">
            <a:extLst>
              <a:ext uri="{FF2B5EF4-FFF2-40B4-BE49-F238E27FC236}">
                <a16:creationId xmlns:a16="http://schemas.microsoft.com/office/drawing/2014/main" id="{AF8632EF-421C-49A0-A215-9D86BD85A532}"/>
              </a:ext>
            </a:extLst>
          </p:cNvPr>
          <p:cNvSpPr txBox="1"/>
          <p:nvPr/>
        </p:nvSpPr>
        <p:spPr>
          <a:xfrm>
            <a:off x="8047974" y="24760930"/>
            <a:ext cx="2304714" cy="349696"/>
          </a:xfrm>
          <a:prstGeom prst="rect">
            <a:avLst/>
          </a:prstGeom>
          <a:noFill/>
        </p:spPr>
        <p:txBody>
          <a:bodyPr wrap="square">
            <a:spAutoFit/>
          </a:bodyPr>
          <a:lstStyle/>
          <a:p>
            <a:pPr algn="ctr"/>
            <a:r>
              <a:rPr lang="en-US" sz="2000" b="1" dirty="0">
                <a:solidFill>
                  <a:schemeClr val="accent6">
                    <a:lumMod val="75000"/>
                  </a:schemeClr>
                </a:solidFill>
                <a:latin typeface="Roboto" panose="02000000000000000000" pitchFamily="2" charset="0"/>
                <a:ea typeface="Roboto" panose="02000000000000000000" pitchFamily="2" charset="0"/>
              </a:rPr>
              <a:t>Tobacco Use</a:t>
            </a:r>
          </a:p>
        </p:txBody>
      </p:sp>
      <p:sp>
        <p:nvSpPr>
          <p:cNvPr id="341" name="TextBox 340">
            <a:extLst>
              <a:ext uri="{FF2B5EF4-FFF2-40B4-BE49-F238E27FC236}">
                <a16:creationId xmlns:a16="http://schemas.microsoft.com/office/drawing/2014/main" id="{59DF54EC-4513-4A5A-AE19-776B789373A1}"/>
              </a:ext>
            </a:extLst>
          </p:cNvPr>
          <p:cNvSpPr txBox="1"/>
          <p:nvPr/>
        </p:nvSpPr>
        <p:spPr>
          <a:xfrm>
            <a:off x="6057435" y="22885119"/>
            <a:ext cx="5130768" cy="523220"/>
          </a:xfrm>
          <a:prstGeom prst="rect">
            <a:avLst/>
          </a:prstGeom>
          <a:noFill/>
        </p:spPr>
        <p:txBody>
          <a:bodyPr wrap="square">
            <a:spAutoFit/>
          </a:bodyPr>
          <a:lstStyle/>
          <a:p>
            <a:pPr algn="ctr"/>
            <a:r>
              <a:rPr lang="en-US" sz="2800" b="1" dirty="0">
                <a:solidFill>
                  <a:schemeClr val="accent6">
                    <a:lumMod val="75000"/>
                  </a:schemeClr>
                </a:solidFill>
                <a:latin typeface="Roboto" panose="02000000000000000000" pitchFamily="2" charset="0"/>
                <a:ea typeface="Roboto" panose="02000000000000000000" pitchFamily="2" charset="0"/>
                <a:cs typeface="Arial" panose="020B0604020202020204" pitchFamily="34" charset="0"/>
              </a:rPr>
              <a:t>Health Behavior</a:t>
            </a:r>
          </a:p>
        </p:txBody>
      </p:sp>
      <p:sp>
        <p:nvSpPr>
          <p:cNvPr id="342" name="TextBox 341">
            <a:extLst>
              <a:ext uri="{FF2B5EF4-FFF2-40B4-BE49-F238E27FC236}">
                <a16:creationId xmlns:a16="http://schemas.microsoft.com/office/drawing/2014/main" id="{21077CC8-13F6-4DE3-88AC-D44AF6470946}"/>
              </a:ext>
            </a:extLst>
          </p:cNvPr>
          <p:cNvSpPr txBox="1"/>
          <p:nvPr/>
        </p:nvSpPr>
        <p:spPr>
          <a:xfrm>
            <a:off x="4967366" y="21095724"/>
            <a:ext cx="2483835" cy="938719"/>
          </a:xfrm>
          <a:prstGeom prst="rect">
            <a:avLst/>
          </a:prstGeom>
          <a:noFill/>
        </p:spPr>
        <p:txBody>
          <a:bodyPr wrap="square">
            <a:spAutoFit/>
          </a:bodyPr>
          <a:lstStyle/>
          <a:p>
            <a:pPr algn="ctr">
              <a:lnSpc>
                <a:spcPts val="3300"/>
              </a:lnSpc>
            </a:pPr>
            <a:r>
              <a:rPr lang="en-US" sz="2800" b="1" dirty="0">
                <a:solidFill>
                  <a:schemeClr val="accent6">
                    <a:lumMod val="75000"/>
                  </a:schemeClr>
                </a:solidFill>
                <a:latin typeface="Roboto" panose="02000000000000000000" pitchFamily="2" charset="0"/>
                <a:ea typeface="Roboto" panose="02000000000000000000" pitchFamily="2" charset="0"/>
                <a:cs typeface="Arial" panose="020B0604020202020204" pitchFamily="34" charset="0"/>
              </a:rPr>
              <a:t>Physical Environment</a:t>
            </a:r>
          </a:p>
        </p:txBody>
      </p:sp>
      <p:sp>
        <p:nvSpPr>
          <p:cNvPr id="343" name="TextBox 342">
            <a:extLst>
              <a:ext uri="{FF2B5EF4-FFF2-40B4-BE49-F238E27FC236}">
                <a16:creationId xmlns:a16="http://schemas.microsoft.com/office/drawing/2014/main" id="{B9F765D5-8D9B-41AB-AAA8-986900EFAA3B}"/>
              </a:ext>
            </a:extLst>
          </p:cNvPr>
          <p:cNvSpPr txBox="1"/>
          <p:nvPr/>
        </p:nvSpPr>
        <p:spPr>
          <a:xfrm>
            <a:off x="5417099" y="17563872"/>
            <a:ext cx="1375755" cy="400110"/>
          </a:xfrm>
          <a:prstGeom prst="rect">
            <a:avLst/>
          </a:prstGeom>
          <a:noFill/>
        </p:spPr>
        <p:txBody>
          <a:bodyPr wrap="square">
            <a:spAutoFit/>
          </a:bodyPr>
          <a:lstStyle/>
          <a:p>
            <a:pPr algn="ctr"/>
            <a:r>
              <a:rPr lang="en-US" sz="2000" b="1" dirty="0">
                <a:solidFill>
                  <a:schemeClr val="accent6">
                    <a:lumMod val="75000"/>
                  </a:schemeClr>
                </a:solidFill>
                <a:latin typeface="Roboto" panose="02000000000000000000" pitchFamily="2" charset="0"/>
                <a:ea typeface="Roboto" panose="02000000000000000000" pitchFamily="2" charset="0"/>
              </a:rPr>
              <a:t>Education</a:t>
            </a:r>
          </a:p>
        </p:txBody>
      </p:sp>
      <p:sp>
        <p:nvSpPr>
          <p:cNvPr id="344" name="TextBox 343">
            <a:extLst>
              <a:ext uri="{FF2B5EF4-FFF2-40B4-BE49-F238E27FC236}">
                <a16:creationId xmlns:a16="http://schemas.microsoft.com/office/drawing/2014/main" id="{26DB0E20-7BB6-4F3E-A72B-C8754CC99FCF}"/>
              </a:ext>
            </a:extLst>
          </p:cNvPr>
          <p:cNvSpPr txBox="1"/>
          <p:nvPr/>
        </p:nvSpPr>
        <p:spPr>
          <a:xfrm>
            <a:off x="6995840" y="17563872"/>
            <a:ext cx="1430904" cy="400110"/>
          </a:xfrm>
          <a:prstGeom prst="rect">
            <a:avLst/>
          </a:prstGeom>
          <a:noFill/>
        </p:spPr>
        <p:txBody>
          <a:bodyPr wrap="square">
            <a:spAutoFit/>
          </a:bodyPr>
          <a:lstStyle/>
          <a:p>
            <a:pPr algn="ctr"/>
            <a:r>
              <a:rPr lang="en-US" sz="2000" b="1" dirty="0">
                <a:solidFill>
                  <a:schemeClr val="accent6">
                    <a:lumMod val="75000"/>
                  </a:schemeClr>
                </a:solidFill>
                <a:latin typeface="Roboto" panose="02000000000000000000" pitchFamily="2" charset="0"/>
                <a:ea typeface="Roboto" panose="02000000000000000000" pitchFamily="2" charset="0"/>
              </a:rPr>
              <a:t>Job Status</a:t>
            </a:r>
          </a:p>
        </p:txBody>
      </p:sp>
      <p:sp>
        <p:nvSpPr>
          <p:cNvPr id="345" name="TextBox 344">
            <a:extLst>
              <a:ext uri="{FF2B5EF4-FFF2-40B4-BE49-F238E27FC236}">
                <a16:creationId xmlns:a16="http://schemas.microsoft.com/office/drawing/2014/main" id="{6E62D2E6-5B43-4DA1-9CC0-9DB6AADEC2DF}"/>
              </a:ext>
            </a:extLst>
          </p:cNvPr>
          <p:cNvSpPr txBox="1"/>
          <p:nvPr/>
        </p:nvSpPr>
        <p:spPr>
          <a:xfrm>
            <a:off x="6555371" y="19136246"/>
            <a:ext cx="2082164" cy="349696"/>
          </a:xfrm>
          <a:prstGeom prst="rect">
            <a:avLst/>
          </a:prstGeom>
          <a:noFill/>
        </p:spPr>
        <p:txBody>
          <a:bodyPr wrap="square">
            <a:spAutoFit/>
          </a:bodyPr>
          <a:lstStyle/>
          <a:p>
            <a:pPr algn="ctr"/>
            <a:r>
              <a:rPr lang="en-US" sz="2000" b="1" dirty="0">
                <a:solidFill>
                  <a:schemeClr val="accent6">
                    <a:lumMod val="75000"/>
                  </a:schemeClr>
                </a:solidFill>
                <a:latin typeface="Roboto" panose="02000000000000000000" pitchFamily="2" charset="0"/>
                <a:ea typeface="Roboto" panose="02000000000000000000" pitchFamily="2" charset="0"/>
              </a:rPr>
              <a:t>Family Support</a:t>
            </a:r>
          </a:p>
        </p:txBody>
      </p:sp>
      <p:sp>
        <p:nvSpPr>
          <p:cNvPr id="346" name="TextBox 345">
            <a:extLst>
              <a:ext uri="{FF2B5EF4-FFF2-40B4-BE49-F238E27FC236}">
                <a16:creationId xmlns:a16="http://schemas.microsoft.com/office/drawing/2014/main" id="{12ABFC9E-BB68-41A3-8F3F-0F5193932A1E}"/>
              </a:ext>
            </a:extLst>
          </p:cNvPr>
          <p:cNvSpPr txBox="1"/>
          <p:nvPr/>
        </p:nvSpPr>
        <p:spPr>
          <a:xfrm>
            <a:off x="5764910" y="20356039"/>
            <a:ext cx="2304714" cy="400110"/>
          </a:xfrm>
          <a:prstGeom prst="rect">
            <a:avLst/>
          </a:prstGeom>
          <a:noFill/>
        </p:spPr>
        <p:txBody>
          <a:bodyPr wrap="square">
            <a:spAutoFit/>
          </a:bodyPr>
          <a:lstStyle/>
          <a:p>
            <a:pPr algn="ctr"/>
            <a:r>
              <a:rPr lang="en-US" sz="2000" b="1" dirty="0">
                <a:solidFill>
                  <a:schemeClr val="accent6">
                    <a:lumMod val="75000"/>
                  </a:schemeClr>
                </a:solidFill>
                <a:latin typeface="Roboto" panose="02000000000000000000" pitchFamily="2" charset="0"/>
                <a:ea typeface="Roboto" panose="02000000000000000000" pitchFamily="2" charset="0"/>
              </a:rPr>
              <a:t>Community Safety</a:t>
            </a:r>
          </a:p>
        </p:txBody>
      </p:sp>
      <p:sp>
        <p:nvSpPr>
          <p:cNvPr id="347" name="Rectangle 49">
            <a:extLst>
              <a:ext uri="{FF2B5EF4-FFF2-40B4-BE49-F238E27FC236}">
                <a16:creationId xmlns:a16="http://schemas.microsoft.com/office/drawing/2014/main" id="{31F64009-9284-4FD8-A3CE-39D12AC3774D}"/>
              </a:ext>
            </a:extLst>
          </p:cNvPr>
          <p:cNvSpPr/>
          <p:nvPr/>
        </p:nvSpPr>
        <p:spPr>
          <a:xfrm>
            <a:off x="8692438" y="16800786"/>
            <a:ext cx="445420" cy="5012227"/>
          </a:xfrm>
          <a:custGeom>
            <a:avLst/>
            <a:gdLst>
              <a:gd name="connsiteX0" fmla="*/ 0 w 1112119"/>
              <a:gd name="connsiteY0" fmla="*/ 0 h 5444053"/>
              <a:gd name="connsiteX1" fmla="*/ 1112119 w 1112119"/>
              <a:gd name="connsiteY1" fmla="*/ 0 h 5444053"/>
              <a:gd name="connsiteX2" fmla="*/ 1112119 w 1112119"/>
              <a:gd name="connsiteY2" fmla="*/ 5444053 h 5444053"/>
              <a:gd name="connsiteX3" fmla="*/ 0 w 1112119"/>
              <a:gd name="connsiteY3" fmla="*/ 5444053 h 5444053"/>
              <a:gd name="connsiteX4" fmla="*/ 0 w 1112119"/>
              <a:gd name="connsiteY4" fmla="*/ 0 h 5444053"/>
              <a:gd name="connsiteX0" fmla="*/ 0 w 1112119"/>
              <a:gd name="connsiteY0" fmla="*/ 0 h 5535493"/>
              <a:gd name="connsiteX1" fmla="*/ 1112119 w 1112119"/>
              <a:gd name="connsiteY1" fmla="*/ 0 h 5535493"/>
              <a:gd name="connsiteX2" fmla="*/ 1112119 w 1112119"/>
              <a:gd name="connsiteY2" fmla="*/ 5444053 h 5535493"/>
              <a:gd name="connsiteX3" fmla="*/ 91440 w 1112119"/>
              <a:gd name="connsiteY3" fmla="*/ 5535493 h 5535493"/>
              <a:gd name="connsiteX0" fmla="*/ 0 w 1112119"/>
              <a:gd name="connsiteY0" fmla="*/ 0 h 5444053"/>
              <a:gd name="connsiteX1" fmla="*/ 1112119 w 1112119"/>
              <a:gd name="connsiteY1" fmla="*/ 0 h 5444053"/>
              <a:gd name="connsiteX2" fmla="*/ 1112119 w 1112119"/>
              <a:gd name="connsiteY2" fmla="*/ 5444053 h 5444053"/>
              <a:gd name="connsiteX3" fmla="*/ 91440 w 1112119"/>
              <a:gd name="connsiteY3" fmla="*/ 5421193 h 5444053"/>
              <a:gd name="connsiteX0" fmla="*/ 0 w 1112119"/>
              <a:gd name="connsiteY0" fmla="*/ 0 h 5454530"/>
              <a:gd name="connsiteX1" fmla="*/ 1112119 w 1112119"/>
              <a:gd name="connsiteY1" fmla="*/ 0 h 5454530"/>
              <a:gd name="connsiteX2" fmla="*/ 1112119 w 1112119"/>
              <a:gd name="connsiteY2" fmla="*/ 5444053 h 5454530"/>
              <a:gd name="connsiteX3" fmla="*/ 91440 w 1112119"/>
              <a:gd name="connsiteY3" fmla="*/ 5454530 h 5454530"/>
              <a:gd name="connsiteX0" fmla="*/ 0 w 1112119"/>
              <a:gd name="connsiteY0" fmla="*/ 0 h 5447386"/>
              <a:gd name="connsiteX1" fmla="*/ 1112119 w 1112119"/>
              <a:gd name="connsiteY1" fmla="*/ 0 h 5447386"/>
              <a:gd name="connsiteX2" fmla="*/ 1112119 w 1112119"/>
              <a:gd name="connsiteY2" fmla="*/ 5444053 h 5447386"/>
              <a:gd name="connsiteX3" fmla="*/ 91440 w 1112119"/>
              <a:gd name="connsiteY3" fmla="*/ 5447386 h 5447386"/>
            </a:gdLst>
            <a:ahLst/>
            <a:cxnLst>
              <a:cxn ang="0">
                <a:pos x="connsiteX0" y="connsiteY0"/>
              </a:cxn>
              <a:cxn ang="0">
                <a:pos x="connsiteX1" y="connsiteY1"/>
              </a:cxn>
              <a:cxn ang="0">
                <a:pos x="connsiteX2" y="connsiteY2"/>
              </a:cxn>
              <a:cxn ang="0">
                <a:pos x="connsiteX3" y="connsiteY3"/>
              </a:cxn>
            </a:cxnLst>
            <a:rect l="l" t="t" r="r" b="b"/>
            <a:pathLst>
              <a:path w="1112119" h="5447386">
                <a:moveTo>
                  <a:pt x="0" y="0"/>
                </a:moveTo>
                <a:lnTo>
                  <a:pt x="1112119" y="0"/>
                </a:lnTo>
                <a:lnTo>
                  <a:pt x="1112119" y="5444053"/>
                </a:lnTo>
                <a:lnTo>
                  <a:pt x="91440" y="5447386"/>
                </a:lnTo>
              </a:path>
            </a:pathLst>
          </a:custGeom>
          <a:noFill/>
          <a:ln w="57150">
            <a:solidFill>
              <a:srgbClr val="351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8" name="TextBox 347">
            <a:extLst>
              <a:ext uri="{FF2B5EF4-FFF2-40B4-BE49-F238E27FC236}">
                <a16:creationId xmlns:a16="http://schemas.microsoft.com/office/drawing/2014/main" id="{616EA09B-06B5-41B3-9216-5BEF3D9B0CF1}"/>
              </a:ext>
            </a:extLst>
          </p:cNvPr>
          <p:cNvSpPr txBox="1"/>
          <p:nvPr/>
        </p:nvSpPr>
        <p:spPr>
          <a:xfrm>
            <a:off x="9403552" y="18428583"/>
            <a:ext cx="2128591" cy="1569660"/>
          </a:xfrm>
          <a:prstGeom prst="rect">
            <a:avLst/>
          </a:prstGeom>
          <a:noFill/>
        </p:spPr>
        <p:txBody>
          <a:bodyPr wrap="square">
            <a:spAutoFit/>
          </a:bodyPr>
          <a:lstStyle/>
          <a:p>
            <a:r>
              <a:rPr lang="en-US" sz="2400" b="1" dirty="0">
                <a:solidFill>
                  <a:schemeClr val="accent6">
                    <a:lumMod val="75000"/>
                  </a:schemeClr>
                </a:solidFill>
                <a:latin typeface="Roboto" panose="02000000000000000000" pitchFamily="2" charset="0"/>
                <a:ea typeface="Roboto" panose="02000000000000000000" pitchFamily="2" charset="0"/>
              </a:rPr>
              <a:t>50% can be traced back to your zip code!</a:t>
            </a:r>
          </a:p>
        </p:txBody>
      </p:sp>
      <p:sp>
        <p:nvSpPr>
          <p:cNvPr id="349" name="Rectangle 49">
            <a:extLst>
              <a:ext uri="{FF2B5EF4-FFF2-40B4-BE49-F238E27FC236}">
                <a16:creationId xmlns:a16="http://schemas.microsoft.com/office/drawing/2014/main" id="{32586425-5C96-4533-9C46-8335558BBE01}"/>
              </a:ext>
            </a:extLst>
          </p:cNvPr>
          <p:cNvSpPr/>
          <p:nvPr/>
        </p:nvSpPr>
        <p:spPr>
          <a:xfrm>
            <a:off x="8393616" y="26201322"/>
            <a:ext cx="445420" cy="1688762"/>
          </a:xfrm>
          <a:custGeom>
            <a:avLst/>
            <a:gdLst>
              <a:gd name="connsiteX0" fmla="*/ 0 w 1112119"/>
              <a:gd name="connsiteY0" fmla="*/ 0 h 5444053"/>
              <a:gd name="connsiteX1" fmla="*/ 1112119 w 1112119"/>
              <a:gd name="connsiteY1" fmla="*/ 0 h 5444053"/>
              <a:gd name="connsiteX2" fmla="*/ 1112119 w 1112119"/>
              <a:gd name="connsiteY2" fmla="*/ 5444053 h 5444053"/>
              <a:gd name="connsiteX3" fmla="*/ 0 w 1112119"/>
              <a:gd name="connsiteY3" fmla="*/ 5444053 h 5444053"/>
              <a:gd name="connsiteX4" fmla="*/ 0 w 1112119"/>
              <a:gd name="connsiteY4" fmla="*/ 0 h 5444053"/>
              <a:gd name="connsiteX0" fmla="*/ 0 w 1112119"/>
              <a:gd name="connsiteY0" fmla="*/ 0 h 5535493"/>
              <a:gd name="connsiteX1" fmla="*/ 1112119 w 1112119"/>
              <a:gd name="connsiteY1" fmla="*/ 0 h 5535493"/>
              <a:gd name="connsiteX2" fmla="*/ 1112119 w 1112119"/>
              <a:gd name="connsiteY2" fmla="*/ 5444053 h 5535493"/>
              <a:gd name="connsiteX3" fmla="*/ 91440 w 1112119"/>
              <a:gd name="connsiteY3" fmla="*/ 5535493 h 5535493"/>
              <a:gd name="connsiteX0" fmla="*/ 0 w 1112119"/>
              <a:gd name="connsiteY0" fmla="*/ 0 h 5444053"/>
              <a:gd name="connsiteX1" fmla="*/ 1112119 w 1112119"/>
              <a:gd name="connsiteY1" fmla="*/ 0 h 5444053"/>
              <a:gd name="connsiteX2" fmla="*/ 1112119 w 1112119"/>
              <a:gd name="connsiteY2" fmla="*/ 5444053 h 5444053"/>
              <a:gd name="connsiteX3" fmla="*/ 91440 w 1112119"/>
              <a:gd name="connsiteY3" fmla="*/ 5421193 h 5444053"/>
              <a:gd name="connsiteX0" fmla="*/ 0 w 1112119"/>
              <a:gd name="connsiteY0" fmla="*/ 0 h 5454530"/>
              <a:gd name="connsiteX1" fmla="*/ 1112119 w 1112119"/>
              <a:gd name="connsiteY1" fmla="*/ 0 h 5454530"/>
              <a:gd name="connsiteX2" fmla="*/ 1112119 w 1112119"/>
              <a:gd name="connsiteY2" fmla="*/ 5444053 h 5454530"/>
              <a:gd name="connsiteX3" fmla="*/ 91440 w 1112119"/>
              <a:gd name="connsiteY3" fmla="*/ 5454530 h 5454530"/>
              <a:gd name="connsiteX0" fmla="*/ 0 w 1112119"/>
              <a:gd name="connsiteY0" fmla="*/ 0 h 5447386"/>
              <a:gd name="connsiteX1" fmla="*/ 1112119 w 1112119"/>
              <a:gd name="connsiteY1" fmla="*/ 0 h 5447386"/>
              <a:gd name="connsiteX2" fmla="*/ 1112119 w 1112119"/>
              <a:gd name="connsiteY2" fmla="*/ 5444053 h 5447386"/>
              <a:gd name="connsiteX3" fmla="*/ 91440 w 1112119"/>
              <a:gd name="connsiteY3" fmla="*/ 5447386 h 5447386"/>
            </a:gdLst>
            <a:ahLst/>
            <a:cxnLst>
              <a:cxn ang="0">
                <a:pos x="connsiteX0" y="connsiteY0"/>
              </a:cxn>
              <a:cxn ang="0">
                <a:pos x="connsiteX1" y="connsiteY1"/>
              </a:cxn>
              <a:cxn ang="0">
                <a:pos x="connsiteX2" y="connsiteY2"/>
              </a:cxn>
              <a:cxn ang="0">
                <a:pos x="connsiteX3" y="connsiteY3"/>
              </a:cxn>
            </a:cxnLst>
            <a:rect l="l" t="t" r="r" b="b"/>
            <a:pathLst>
              <a:path w="1112119" h="5447386">
                <a:moveTo>
                  <a:pt x="0" y="0"/>
                </a:moveTo>
                <a:lnTo>
                  <a:pt x="1112119" y="0"/>
                </a:lnTo>
                <a:lnTo>
                  <a:pt x="1112119" y="5444053"/>
                </a:lnTo>
                <a:lnTo>
                  <a:pt x="91440" y="5447386"/>
                </a:lnTo>
              </a:path>
            </a:pathLst>
          </a:custGeom>
          <a:noFill/>
          <a:ln w="57150">
            <a:solidFill>
              <a:srgbClr val="351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0" name="TextBox 349">
            <a:extLst>
              <a:ext uri="{FF2B5EF4-FFF2-40B4-BE49-F238E27FC236}">
                <a16:creationId xmlns:a16="http://schemas.microsoft.com/office/drawing/2014/main" id="{C71084AA-E6AC-49F5-8DC3-DB8912169F62}"/>
              </a:ext>
            </a:extLst>
          </p:cNvPr>
          <p:cNvSpPr txBox="1"/>
          <p:nvPr/>
        </p:nvSpPr>
        <p:spPr>
          <a:xfrm>
            <a:off x="9099021" y="26258667"/>
            <a:ext cx="2575660" cy="1510145"/>
          </a:xfrm>
          <a:prstGeom prst="rect">
            <a:avLst/>
          </a:prstGeom>
          <a:noFill/>
        </p:spPr>
        <p:txBody>
          <a:bodyPr wrap="square">
            <a:spAutoFit/>
          </a:bodyPr>
          <a:lstStyle/>
          <a:p>
            <a:r>
              <a:rPr lang="en-US" sz="2400" b="1" dirty="0">
                <a:solidFill>
                  <a:schemeClr val="accent6">
                    <a:lumMod val="75000"/>
                  </a:schemeClr>
                </a:solidFill>
                <a:latin typeface="Roboto" panose="02000000000000000000" pitchFamily="2" charset="0"/>
                <a:ea typeface="Roboto" panose="02000000000000000000" pitchFamily="2" charset="0"/>
              </a:rPr>
              <a:t>Only 20% include those moments</a:t>
            </a:r>
          </a:p>
          <a:p>
            <a:r>
              <a:rPr lang="en-US" sz="2400" b="1" dirty="0">
                <a:solidFill>
                  <a:schemeClr val="accent6">
                    <a:lumMod val="75000"/>
                  </a:schemeClr>
                </a:solidFill>
                <a:latin typeface="Roboto" panose="02000000000000000000" pitchFamily="2" charset="0"/>
                <a:ea typeface="Roboto" panose="02000000000000000000" pitchFamily="2" charset="0"/>
              </a:rPr>
              <a:t>in a healthcare environment</a:t>
            </a:r>
          </a:p>
        </p:txBody>
      </p:sp>
      <p:pic>
        <p:nvPicPr>
          <p:cNvPr id="351" name="Graphic 350">
            <a:extLst>
              <a:ext uri="{FF2B5EF4-FFF2-40B4-BE49-F238E27FC236}">
                <a16:creationId xmlns:a16="http://schemas.microsoft.com/office/drawing/2014/main" id="{CF2753F1-8698-4375-878A-B519640E856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152703" y="18112617"/>
            <a:ext cx="996879" cy="996879"/>
          </a:xfrm>
          <a:prstGeom prst="rect">
            <a:avLst/>
          </a:prstGeom>
        </p:spPr>
      </p:pic>
      <p:pic>
        <p:nvPicPr>
          <p:cNvPr id="352" name="Graphic 351">
            <a:extLst>
              <a:ext uri="{FF2B5EF4-FFF2-40B4-BE49-F238E27FC236}">
                <a16:creationId xmlns:a16="http://schemas.microsoft.com/office/drawing/2014/main" id="{4258BDE6-F715-46A6-B9A5-99C958E6AF3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188549" y="16655650"/>
            <a:ext cx="961034" cy="864930"/>
          </a:xfrm>
          <a:prstGeom prst="rect">
            <a:avLst/>
          </a:prstGeom>
        </p:spPr>
      </p:pic>
      <p:pic>
        <p:nvPicPr>
          <p:cNvPr id="353" name="Graphic 352">
            <a:extLst>
              <a:ext uri="{FF2B5EF4-FFF2-40B4-BE49-F238E27FC236}">
                <a16:creationId xmlns:a16="http://schemas.microsoft.com/office/drawing/2014/main" id="{D70E11D8-40FD-412D-BBC4-A4EA82D2DB8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713160" y="16542159"/>
            <a:ext cx="961034" cy="946017"/>
          </a:xfrm>
          <a:prstGeom prst="rect">
            <a:avLst/>
          </a:prstGeom>
        </p:spPr>
      </p:pic>
      <p:pic>
        <p:nvPicPr>
          <p:cNvPr id="354" name="Graphic 353">
            <a:extLst>
              <a:ext uri="{FF2B5EF4-FFF2-40B4-BE49-F238E27FC236}">
                <a16:creationId xmlns:a16="http://schemas.microsoft.com/office/drawing/2014/main" id="{428E1311-0C4E-4176-91CD-C0F46636C07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314808" y="18096358"/>
            <a:ext cx="1058762" cy="1058762"/>
          </a:xfrm>
          <a:prstGeom prst="rect">
            <a:avLst/>
          </a:prstGeom>
        </p:spPr>
      </p:pic>
      <p:pic>
        <p:nvPicPr>
          <p:cNvPr id="355" name="Graphic 354">
            <a:extLst>
              <a:ext uri="{FF2B5EF4-FFF2-40B4-BE49-F238E27FC236}">
                <a16:creationId xmlns:a16="http://schemas.microsoft.com/office/drawing/2014/main" id="{DD5AC9A7-B2B9-429D-9252-09A1723AD36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467116" y="19591709"/>
            <a:ext cx="900302" cy="816860"/>
          </a:xfrm>
          <a:prstGeom prst="rect">
            <a:avLst/>
          </a:prstGeom>
        </p:spPr>
      </p:pic>
      <p:pic>
        <p:nvPicPr>
          <p:cNvPr id="356" name="Graphic 355">
            <a:extLst>
              <a:ext uri="{FF2B5EF4-FFF2-40B4-BE49-F238E27FC236}">
                <a16:creationId xmlns:a16="http://schemas.microsoft.com/office/drawing/2014/main" id="{7CC84B82-AF58-4CEA-9887-055C02297A1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572682" y="20667814"/>
            <a:ext cx="1056510" cy="1161311"/>
          </a:xfrm>
          <a:prstGeom prst="rect">
            <a:avLst/>
          </a:prstGeom>
        </p:spPr>
      </p:pic>
      <p:sp>
        <p:nvSpPr>
          <p:cNvPr id="357" name="TextBox 356">
            <a:extLst>
              <a:ext uri="{FF2B5EF4-FFF2-40B4-BE49-F238E27FC236}">
                <a16:creationId xmlns:a16="http://schemas.microsoft.com/office/drawing/2014/main" id="{9B6E96C2-5085-4406-85CA-2D00A72972B9}"/>
              </a:ext>
            </a:extLst>
          </p:cNvPr>
          <p:cNvSpPr txBox="1"/>
          <p:nvPr/>
        </p:nvSpPr>
        <p:spPr>
          <a:xfrm>
            <a:off x="4468725" y="24753892"/>
            <a:ext cx="2304714" cy="349696"/>
          </a:xfrm>
          <a:prstGeom prst="rect">
            <a:avLst/>
          </a:prstGeom>
          <a:noFill/>
        </p:spPr>
        <p:txBody>
          <a:bodyPr wrap="square">
            <a:spAutoFit/>
          </a:bodyPr>
          <a:lstStyle/>
          <a:p>
            <a:pPr algn="ctr"/>
            <a:r>
              <a:rPr lang="en-US" sz="2000" b="1" dirty="0">
                <a:solidFill>
                  <a:schemeClr val="accent6">
                    <a:lumMod val="75000"/>
                  </a:schemeClr>
                </a:solidFill>
                <a:latin typeface="Roboto" panose="02000000000000000000" pitchFamily="2" charset="0"/>
                <a:ea typeface="Roboto" panose="02000000000000000000" pitchFamily="2" charset="0"/>
              </a:rPr>
              <a:t>Diet &amp; Exercise</a:t>
            </a:r>
          </a:p>
        </p:txBody>
      </p:sp>
      <p:sp>
        <p:nvSpPr>
          <p:cNvPr id="358" name="TextBox 357">
            <a:extLst>
              <a:ext uri="{FF2B5EF4-FFF2-40B4-BE49-F238E27FC236}">
                <a16:creationId xmlns:a16="http://schemas.microsoft.com/office/drawing/2014/main" id="{DC7B3D01-08B0-4037-91A3-383257768226}"/>
              </a:ext>
            </a:extLst>
          </p:cNvPr>
          <p:cNvSpPr txBox="1"/>
          <p:nvPr/>
        </p:nvSpPr>
        <p:spPr>
          <a:xfrm>
            <a:off x="6441654" y="24753892"/>
            <a:ext cx="2304714" cy="349696"/>
          </a:xfrm>
          <a:prstGeom prst="rect">
            <a:avLst/>
          </a:prstGeom>
          <a:noFill/>
        </p:spPr>
        <p:txBody>
          <a:bodyPr wrap="square">
            <a:spAutoFit/>
          </a:bodyPr>
          <a:lstStyle/>
          <a:p>
            <a:pPr algn="ctr"/>
            <a:r>
              <a:rPr lang="en-US" sz="2000" b="1" dirty="0">
                <a:solidFill>
                  <a:schemeClr val="accent6">
                    <a:lumMod val="75000"/>
                  </a:schemeClr>
                </a:solidFill>
                <a:latin typeface="Roboto" panose="02000000000000000000" pitchFamily="2" charset="0"/>
                <a:ea typeface="Roboto" panose="02000000000000000000" pitchFamily="2" charset="0"/>
              </a:rPr>
              <a:t>Alcohol Use</a:t>
            </a:r>
          </a:p>
        </p:txBody>
      </p:sp>
      <p:sp>
        <p:nvSpPr>
          <p:cNvPr id="359" name="TextBox 358">
            <a:extLst>
              <a:ext uri="{FF2B5EF4-FFF2-40B4-BE49-F238E27FC236}">
                <a16:creationId xmlns:a16="http://schemas.microsoft.com/office/drawing/2014/main" id="{6D71222B-9382-4638-A915-8C97B2357AB4}"/>
              </a:ext>
            </a:extLst>
          </p:cNvPr>
          <p:cNvSpPr txBox="1"/>
          <p:nvPr/>
        </p:nvSpPr>
        <p:spPr>
          <a:xfrm>
            <a:off x="9911111" y="24760930"/>
            <a:ext cx="2304714" cy="349696"/>
          </a:xfrm>
          <a:prstGeom prst="rect">
            <a:avLst/>
          </a:prstGeom>
          <a:noFill/>
        </p:spPr>
        <p:txBody>
          <a:bodyPr wrap="square">
            <a:spAutoFit/>
          </a:bodyPr>
          <a:lstStyle/>
          <a:p>
            <a:pPr algn="ctr"/>
            <a:r>
              <a:rPr lang="en-US" sz="2000" b="1" dirty="0">
                <a:solidFill>
                  <a:schemeClr val="accent6">
                    <a:lumMod val="75000"/>
                  </a:schemeClr>
                </a:solidFill>
                <a:latin typeface="Roboto" panose="02000000000000000000" pitchFamily="2" charset="0"/>
                <a:ea typeface="Roboto" panose="02000000000000000000" pitchFamily="2" charset="0"/>
              </a:rPr>
              <a:t>Sexual Activity</a:t>
            </a:r>
          </a:p>
        </p:txBody>
      </p:sp>
      <p:pic>
        <p:nvPicPr>
          <p:cNvPr id="360" name="Graphic 359">
            <a:extLst>
              <a:ext uri="{FF2B5EF4-FFF2-40B4-BE49-F238E27FC236}">
                <a16:creationId xmlns:a16="http://schemas.microsoft.com/office/drawing/2014/main" id="{E6517B2E-0350-4C24-A30B-7A15F466A50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439696" y="26579557"/>
            <a:ext cx="1131811" cy="1210628"/>
          </a:xfrm>
          <a:prstGeom prst="rect">
            <a:avLst/>
          </a:prstGeom>
        </p:spPr>
      </p:pic>
      <p:sp>
        <p:nvSpPr>
          <p:cNvPr id="361" name="TextBox 360">
            <a:extLst>
              <a:ext uri="{FF2B5EF4-FFF2-40B4-BE49-F238E27FC236}">
                <a16:creationId xmlns:a16="http://schemas.microsoft.com/office/drawing/2014/main" id="{FA03AB9D-52F1-4319-8435-B4901A2530ED}"/>
              </a:ext>
            </a:extLst>
          </p:cNvPr>
          <p:cNvSpPr txBox="1"/>
          <p:nvPr/>
        </p:nvSpPr>
        <p:spPr>
          <a:xfrm>
            <a:off x="6603464" y="26559766"/>
            <a:ext cx="1916101" cy="1154818"/>
          </a:xfrm>
          <a:prstGeom prst="rect">
            <a:avLst/>
          </a:prstGeom>
          <a:noFill/>
        </p:spPr>
        <p:txBody>
          <a:bodyPr wrap="square">
            <a:spAutoFit/>
          </a:bodyPr>
          <a:lstStyle/>
          <a:p>
            <a:pPr algn="ctr"/>
            <a:r>
              <a:rPr lang="en-US" sz="2400" b="1" dirty="0">
                <a:solidFill>
                  <a:schemeClr val="accent6">
                    <a:lumMod val="75000"/>
                  </a:schemeClr>
                </a:solidFill>
                <a:latin typeface="Roboto" panose="02000000000000000000" pitchFamily="2" charset="0"/>
                <a:ea typeface="Roboto" panose="02000000000000000000" pitchFamily="2" charset="0"/>
              </a:rPr>
              <a:t>Access to Care Quality of Care</a:t>
            </a:r>
          </a:p>
        </p:txBody>
      </p:sp>
      <p:pic>
        <p:nvPicPr>
          <p:cNvPr id="362" name="Graphic 361">
            <a:extLst>
              <a:ext uri="{FF2B5EF4-FFF2-40B4-BE49-F238E27FC236}">
                <a16:creationId xmlns:a16="http://schemas.microsoft.com/office/drawing/2014/main" id="{89D2FD05-0317-4A5E-BDD8-73C2B56410E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913180" y="23354226"/>
            <a:ext cx="1289494" cy="1289494"/>
          </a:xfrm>
          <a:prstGeom prst="rect">
            <a:avLst/>
          </a:prstGeom>
        </p:spPr>
      </p:pic>
      <p:pic>
        <p:nvPicPr>
          <p:cNvPr id="363" name="Graphic 362">
            <a:extLst>
              <a:ext uri="{FF2B5EF4-FFF2-40B4-BE49-F238E27FC236}">
                <a16:creationId xmlns:a16="http://schemas.microsoft.com/office/drawing/2014/main" id="{E23F8067-206A-4B3F-960C-5E0402D8F22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rot="18481533">
            <a:off x="8910550" y="24057266"/>
            <a:ext cx="852642" cy="852642"/>
          </a:xfrm>
          <a:prstGeom prst="rect">
            <a:avLst/>
          </a:prstGeom>
        </p:spPr>
      </p:pic>
      <p:pic>
        <p:nvPicPr>
          <p:cNvPr id="364" name="Graphic 363">
            <a:extLst>
              <a:ext uri="{FF2B5EF4-FFF2-40B4-BE49-F238E27FC236}">
                <a16:creationId xmlns:a16="http://schemas.microsoft.com/office/drawing/2014/main" id="{341665A0-B197-4AB8-8077-5CDFFFCF164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6927383" y="23477362"/>
            <a:ext cx="1242150" cy="1130332"/>
          </a:xfrm>
          <a:prstGeom prst="rect">
            <a:avLst/>
          </a:prstGeom>
        </p:spPr>
      </p:pic>
      <p:pic>
        <p:nvPicPr>
          <p:cNvPr id="365" name="Graphic 364">
            <a:extLst>
              <a:ext uri="{FF2B5EF4-FFF2-40B4-BE49-F238E27FC236}">
                <a16:creationId xmlns:a16="http://schemas.microsoft.com/office/drawing/2014/main" id="{0200A92F-CDAB-44E0-88D7-8BD22CD4E548}"/>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rot="2008114">
            <a:off x="10761917" y="23892228"/>
            <a:ext cx="738977" cy="96388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895</Words>
  <Application>Microsoft Office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Roboto</vt:lpstr>
      <vt:lpstr>Roboto Black</vt:lpstr>
      <vt:lpstr>Sosa</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klemmd</dc:creator>
  <cp:lastModifiedBy>Tim Timo</cp:lastModifiedBy>
  <cp:revision>109</cp:revision>
  <dcterms:created xsi:type="dcterms:W3CDTF">2005-02-02T16:58:07Z</dcterms:created>
  <dcterms:modified xsi:type="dcterms:W3CDTF">2022-09-29T03:17:05Z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0x010100E9AAB503E7B62A479BA7F955EEA0A246</vt:lpwstr>
  </property>
</Properties>
</file>