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Lst>
  <p:sldSz cx="51206400" cy="3291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chemeClr val="accent3">
              <a:lumOff val="44000"/>
            </a:schemeClr>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3" name="Shape 123"/>
          <p:cNvSpPr/>
          <p:nvPr>
            <p:ph type="sldImg"/>
          </p:nvPr>
        </p:nvSpPr>
        <p:spPr>
          <a:xfrm>
            <a:off x="1143000" y="685800"/>
            <a:ext cx="4572000" cy="3429000"/>
          </a:xfrm>
          <a:prstGeom prst="rect">
            <a:avLst/>
          </a:prstGeom>
        </p:spPr>
        <p:txBody>
          <a:bodyPr/>
          <a:lstStyle/>
          <a:p>
            <a:pPr/>
          </a:p>
        </p:txBody>
      </p:sp>
      <p:sp>
        <p:nvSpPr>
          <p:cNvPr id="124" name="Shape 12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www.nationalacademies.org/event/08-11-2021/diversifying-the-nursing-workforce-to-advance-health-equity-the-future-of-nursing-2020-2030-webinar-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spcBef>
                <a:spcPts val="600"/>
              </a:spcBef>
              <a:defRPr sz="2300"/>
            </a:pPr>
            <a:r>
              <a:t>https://www.nationalacademies.org/our-work/the-future-of-nursing-2020-2030</a:t>
            </a:r>
          </a:p>
          <a:p>
            <a:pPr>
              <a:spcBef>
                <a:spcPts val="600"/>
              </a:spcBef>
              <a:defRPr sz="2300"/>
            </a:pPr>
          </a:p>
          <a:p>
            <a:pPr>
              <a:spcBef>
                <a:spcPts val="600"/>
              </a:spcBef>
              <a:defRPr sz="2300" u="sng"/>
            </a:pPr>
            <a:r>
              <a:rPr>
                <a:solidFill>
                  <a:srgbClr val="009999"/>
                </a:solidFill>
                <a:uFill>
                  <a:solidFill>
                    <a:srgbClr val="009999"/>
                  </a:solidFill>
                </a:uFill>
                <a:hlinkClick r:id="rId3" invalidUrl="" action="" tgtFrame="" tooltip="" history="1" highlightClick="0" endSnd="0"/>
              </a:rPr>
              <a:t>Diversifying the Nursing Workforce to Advance Health Equity -- The Future of Nursing 2020-2030 Webinar 4</a:t>
            </a:r>
          </a:p>
          <a:p>
            <a:pPr>
              <a:spcBef>
                <a:spcPts val="600"/>
              </a:spcBef>
              <a:defRPr sz="2300"/>
            </a:pPr>
          </a:p>
          <a:p>
            <a:pPr>
              <a:spcBef>
                <a:spcPts val="600"/>
              </a:spcBef>
              <a:defRPr sz="2300"/>
            </a:pPr>
            <a:r>
              <a:t>Health Research and Educational Trust. Improving Health Equity Through Data Collection AND Use: A Guide for Hospital Leaders. Chicago: Health Research &amp; Educational Trust, 2011. </a:t>
            </a:r>
          </a:p>
          <a:p>
            <a:pPr>
              <a:spcBef>
                <a:spcPts val="600"/>
              </a:spcBef>
              <a:defRPr sz="2300"/>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Title Text"/>
          <p:cNvSpPr txBox="1"/>
          <p:nvPr>
            <p:ph type="title"/>
          </p:nvPr>
        </p:nvSpPr>
        <p:spPr>
          <a:xfrm>
            <a:off x="3840479" y="10226681"/>
            <a:ext cx="43525441" cy="7054851"/>
          </a:xfrm>
          <a:prstGeom prst="rect">
            <a:avLst/>
          </a:prstGeom>
        </p:spPr>
        <p:txBody>
          <a:bodyPr/>
          <a:lstStyle/>
          <a:p>
            <a:pPr/>
            <a:r>
              <a:t>Title Text</a:t>
            </a:r>
          </a:p>
        </p:txBody>
      </p:sp>
      <p:sp>
        <p:nvSpPr>
          <p:cNvPr id="13" name="Body Level One…"/>
          <p:cNvSpPr txBox="1"/>
          <p:nvPr>
            <p:ph type="body" sz="quarter" idx="1"/>
          </p:nvPr>
        </p:nvSpPr>
        <p:spPr>
          <a:xfrm>
            <a:off x="7680959" y="18653131"/>
            <a:ext cx="35844483" cy="8413751"/>
          </a:xfrm>
          <a:prstGeom prst="rect">
            <a:avLst/>
          </a:prstGeom>
        </p:spPr>
        <p:txBody>
          <a:bodyPr/>
          <a:lstStyle>
            <a:lvl1pPr marL="0" algn="ctr"/>
            <a:lvl2pPr marL="0" indent="0" algn="ctr">
              <a:buSzTx/>
              <a:buNone/>
            </a:lvl2pPr>
            <a:lvl3pPr marL="0" indent="0" algn="ctr">
              <a:buSzTx/>
              <a:buNone/>
            </a:lvl3pPr>
            <a:lvl4pPr marL="0" indent="0" algn="ctr">
              <a:buSzTx/>
              <a:buNone/>
            </a:lvl4pPr>
            <a:lvl5pPr marL="0" indent="0" algn="ctr">
              <a:buSzTx/>
              <a:buNone/>
            </a:lvl5pPr>
          </a:lstStyle>
          <a:p>
            <a:pPr/>
            <a:r>
              <a:t>Body Level One</a:t>
            </a:r>
          </a:p>
          <a:p>
            <a:pPr lvl="1"/>
            <a:r>
              <a:t>Body Level Two</a:t>
            </a:r>
          </a:p>
          <a:p>
            <a:pPr lvl="2"/>
            <a:r>
              <a:t>Body Level Three</a:t>
            </a:r>
          </a:p>
          <a:p>
            <a:pPr lvl="3"/>
            <a:r>
              <a:t>Body Level Four</a:t>
            </a:r>
          </a:p>
          <a:p>
            <a:pPr lvl="4"/>
            <a:r>
              <a:t>Body Level Five</a:t>
            </a:r>
          </a:p>
        </p:txBody>
      </p:sp>
      <p:pic>
        <p:nvPicPr>
          <p:cNvPr id="14" name="Google Shape;14;p3" descr="Google Shape;14;p3"/>
          <p:cNvPicPr>
            <a:picLocks noChangeAspect="1"/>
          </p:cNvPicPr>
          <p:nvPr/>
        </p:nvPicPr>
        <p:blipFill>
          <a:blip r:embed="rId2">
            <a:extLst/>
          </a:blip>
          <a:stretch>
            <a:fillRect/>
          </a:stretch>
        </p:blipFill>
        <p:spPr>
          <a:xfrm>
            <a:off x="152400" y="152400"/>
            <a:ext cx="12820650" cy="5848350"/>
          </a:xfrm>
          <a:prstGeom prst="rect">
            <a:avLst/>
          </a:prstGeom>
          <a:ln w="12700">
            <a:miter lim="400000"/>
          </a:ln>
        </p:spPr>
      </p:pic>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96" name="Title Text"/>
          <p:cNvSpPr txBox="1"/>
          <p:nvPr>
            <p:ph type="title"/>
          </p:nvPr>
        </p:nvSpPr>
        <p:spPr>
          <a:xfrm>
            <a:off x="10036809" y="23044151"/>
            <a:ext cx="30723840" cy="2717801"/>
          </a:xfrm>
          <a:prstGeom prst="rect">
            <a:avLst/>
          </a:prstGeom>
        </p:spPr>
        <p:txBody>
          <a:bodyPr anchor="b"/>
          <a:lstStyle>
            <a:lvl1pPr algn="l">
              <a:defRPr b="1" sz="3800"/>
            </a:lvl1pPr>
          </a:lstStyle>
          <a:p>
            <a:pPr/>
            <a:r>
              <a:t>Title Text</a:t>
            </a:r>
          </a:p>
        </p:txBody>
      </p:sp>
      <p:sp>
        <p:nvSpPr>
          <p:cNvPr id="97" name="Google Shape;40;p11"/>
          <p:cNvSpPr/>
          <p:nvPr>
            <p:ph type="pic" sz="half" idx="21"/>
          </p:nvPr>
        </p:nvSpPr>
        <p:spPr>
          <a:xfrm>
            <a:off x="10036809" y="2940050"/>
            <a:ext cx="30723840" cy="19751677"/>
          </a:xfrm>
          <a:prstGeom prst="rect">
            <a:avLst/>
          </a:prstGeom>
        </p:spPr>
        <p:txBody>
          <a:bodyPr lIns="91439" tIns="45719" rIns="91439" bIns="45719">
            <a:noAutofit/>
          </a:bodyPr>
          <a:lstStyle/>
          <a:p>
            <a:pPr/>
          </a:p>
        </p:txBody>
      </p:sp>
      <p:sp>
        <p:nvSpPr>
          <p:cNvPr id="98" name="Body Level One…"/>
          <p:cNvSpPr txBox="1"/>
          <p:nvPr>
            <p:ph type="body" sz="quarter" idx="1"/>
          </p:nvPr>
        </p:nvSpPr>
        <p:spPr>
          <a:xfrm>
            <a:off x="10036809" y="25761951"/>
            <a:ext cx="30723840" cy="3863977"/>
          </a:xfrm>
          <a:prstGeom prst="rect">
            <a:avLst/>
          </a:prstGeom>
        </p:spPr>
        <p:txBody>
          <a:bodyPr/>
          <a:lstStyle>
            <a:lvl1pPr>
              <a:spcBef>
                <a:spcPts val="500"/>
              </a:spcBef>
              <a:defRPr sz="2700"/>
            </a:lvl1pPr>
            <a:lvl2pPr marL="228600" indent="457200">
              <a:spcBef>
                <a:spcPts val="500"/>
              </a:spcBef>
              <a:buSzTx/>
              <a:buNone/>
              <a:defRPr sz="2700"/>
            </a:lvl2pPr>
            <a:lvl3pPr marL="228600" indent="914400">
              <a:spcBef>
                <a:spcPts val="500"/>
              </a:spcBef>
              <a:buSzTx/>
              <a:buNone/>
              <a:defRPr sz="2700"/>
            </a:lvl3pPr>
            <a:lvl4pPr marL="228600" indent="1371600">
              <a:spcBef>
                <a:spcPts val="500"/>
              </a:spcBef>
              <a:buSzTx/>
              <a:buNone/>
              <a:defRPr sz="2700"/>
            </a:lvl4pPr>
            <a:lvl5pPr marL="228600" indent="1828800">
              <a:spcBef>
                <a:spcPts val="500"/>
              </a:spcBef>
              <a:buSzTx/>
              <a:buNone/>
              <a:defRPr sz="2700"/>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idx="1"/>
          </p:nvPr>
        </p:nvSpPr>
        <p:spPr>
          <a:xfrm rot="5400000">
            <a:off x="14739939" y="-4499291"/>
            <a:ext cx="21726524" cy="4608576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15" name="Title Text"/>
          <p:cNvSpPr txBox="1"/>
          <p:nvPr>
            <p:ph type="title"/>
          </p:nvPr>
        </p:nvSpPr>
        <p:spPr>
          <a:xfrm rot="5400000">
            <a:off x="28840751" y="9601517"/>
            <a:ext cx="28089223" cy="11521441"/>
          </a:xfrm>
          <a:prstGeom prst="rect">
            <a:avLst/>
          </a:prstGeom>
        </p:spPr>
        <p:txBody>
          <a:bodyPr/>
          <a:lstStyle/>
          <a:p>
            <a:pPr/>
            <a:r>
              <a:t>Title Text</a:t>
            </a:r>
          </a:p>
        </p:txBody>
      </p:sp>
      <p:sp>
        <p:nvSpPr>
          <p:cNvPr id="116" name="Body Level One…"/>
          <p:cNvSpPr txBox="1"/>
          <p:nvPr>
            <p:ph type="body" idx="1"/>
          </p:nvPr>
        </p:nvSpPr>
        <p:spPr>
          <a:xfrm rot="5400000">
            <a:off x="5655626" y="-1777683"/>
            <a:ext cx="28089223" cy="3427984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0">
    <p:spTree>
      <p:nvGrpSpPr>
        <p:cNvPr id="1" name=""/>
        <p:cNvGrpSpPr/>
        <p:nvPr/>
      </p:nvGrpSpPr>
      <p:grpSpPr>
        <a:xfrm>
          <a:off x="0" y="0"/>
          <a:ext cx="0" cy="0"/>
          <a:chOff x="0" y="0"/>
          <a:chExt cx="0" cy="0"/>
        </a:xfrm>
      </p:grpSpPr>
      <p:sp>
        <p:nvSpPr>
          <p:cNvPr id="22" name="Title Text"/>
          <p:cNvSpPr txBox="1"/>
          <p:nvPr>
            <p:ph type="title"/>
          </p:nvPr>
        </p:nvSpPr>
        <p:spPr>
          <a:xfrm>
            <a:off x="3840479" y="10226681"/>
            <a:ext cx="43525441" cy="7054851"/>
          </a:xfrm>
          <a:prstGeom prst="rect">
            <a:avLst/>
          </a:prstGeom>
        </p:spPr>
        <p:txBody>
          <a:bodyPr/>
          <a:lstStyle/>
          <a:p>
            <a:pPr/>
            <a:r>
              <a:t>Title Text</a:t>
            </a:r>
          </a:p>
        </p:txBody>
      </p:sp>
      <p:sp>
        <p:nvSpPr>
          <p:cNvPr id="23" name="Body Level One…"/>
          <p:cNvSpPr txBox="1"/>
          <p:nvPr>
            <p:ph type="body" sz="quarter" idx="1"/>
          </p:nvPr>
        </p:nvSpPr>
        <p:spPr>
          <a:xfrm>
            <a:off x="7680959" y="18653131"/>
            <a:ext cx="35844483" cy="8413751"/>
          </a:xfrm>
          <a:prstGeom prst="rect">
            <a:avLst/>
          </a:prstGeom>
        </p:spPr>
        <p:txBody>
          <a:bodyPr/>
          <a:lstStyle>
            <a:lvl1pPr marL="0" algn="ctr"/>
            <a:lvl2pPr marL="0" indent="0" algn="ctr">
              <a:buSzTx/>
              <a:buNone/>
            </a:lvl2pPr>
            <a:lvl3pPr marL="0" indent="0" algn="ctr">
              <a:buSzTx/>
              <a:buNone/>
            </a:lvl3pPr>
            <a:lvl4pPr marL="0" indent="0" algn="ctr">
              <a:buSzTx/>
              <a:buNone/>
            </a:lvl4pPr>
            <a:lvl5pPr marL="0" indent="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40" name="Title Text"/>
          <p:cNvSpPr txBox="1"/>
          <p:nvPr>
            <p:ph type="title"/>
          </p:nvPr>
        </p:nvSpPr>
        <p:spPr>
          <a:xfrm>
            <a:off x="4044951" y="21151851"/>
            <a:ext cx="43525440" cy="6540501"/>
          </a:xfrm>
          <a:prstGeom prst="rect">
            <a:avLst/>
          </a:prstGeom>
        </p:spPr>
        <p:txBody>
          <a:bodyPr/>
          <a:lstStyle>
            <a:lvl1pPr algn="l">
              <a:defRPr b="1" sz="7700"/>
            </a:lvl1pPr>
          </a:lstStyle>
          <a:p>
            <a:pPr/>
            <a:r>
              <a:t>Title Text</a:t>
            </a:r>
          </a:p>
        </p:txBody>
      </p:sp>
      <p:sp>
        <p:nvSpPr>
          <p:cNvPr id="41" name="Body Level One…"/>
          <p:cNvSpPr txBox="1"/>
          <p:nvPr>
            <p:ph type="body" sz="quarter" idx="1"/>
          </p:nvPr>
        </p:nvSpPr>
        <p:spPr>
          <a:xfrm>
            <a:off x="4044951" y="13950950"/>
            <a:ext cx="43525440" cy="7200900"/>
          </a:xfrm>
          <a:prstGeom prst="rect">
            <a:avLst/>
          </a:prstGeom>
        </p:spPr>
        <p:txBody>
          <a:bodyPr anchor="b"/>
          <a:lstStyle>
            <a:lvl2pPr marL="228600" indent="457200">
              <a:buSzTx/>
              <a:buNone/>
            </a:lvl2pPr>
            <a:lvl3pPr marL="228600" indent="914400">
              <a:buSzTx/>
              <a:buNone/>
            </a:lvl3pPr>
            <a:lvl4pPr marL="228600" indent="1371600">
              <a:buSzTx/>
              <a:buNone/>
            </a:lvl4pPr>
            <a:lvl5pPr marL="228600" indent="1828800">
              <a:buSzTx/>
              <a:buNone/>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Body Level One…"/>
          <p:cNvSpPr txBox="1"/>
          <p:nvPr>
            <p:ph type="body" sz="half" idx="1"/>
          </p:nvPr>
        </p:nvSpPr>
        <p:spPr>
          <a:xfrm>
            <a:off x="2560320" y="7680327"/>
            <a:ext cx="22900640" cy="21726524"/>
          </a:xfrm>
          <a:prstGeom prst="rect">
            <a:avLst/>
          </a:prstGeom>
        </p:spPr>
        <p:txBody>
          <a:bodyPr/>
          <a:lstStyle>
            <a:lvl1pPr>
              <a:spcBef>
                <a:spcPts val="1000"/>
              </a:spcBef>
              <a:defRPr sz="5400"/>
            </a:lvl1pPr>
            <a:lvl2pPr marL="1004956" indent="-611256">
              <a:spcBef>
                <a:spcPts val="1000"/>
              </a:spcBef>
              <a:buSzPts val="5400"/>
              <a:defRPr sz="5400"/>
            </a:lvl2pPr>
            <a:lvl3pPr marL="1569452" indent="-667752">
              <a:spcBef>
                <a:spcPts val="1000"/>
              </a:spcBef>
              <a:buSzPts val="5400"/>
              <a:defRPr sz="5400"/>
            </a:lvl3pPr>
            <a:lvl4pPr marL="2090270" indent="-705970">
              <a:spcBef>
                <a:spcPts val="1000"/>
              </a:spcBef>
              <a:buSzPts val="5400"/>
              <a:defRPr sz="5400"/>
            </a:lvl4pPr>
            <a:lvl5pPr marL="2547470" indent="-705970">
              <a:spcBef>
                <a:spcPts val="1000"/>
              </a:spcBef>
              <a:buSzPts val="5400"/>
              <a:defRPr sz="5400"/>
            </a:lvl5pPr>
          </a:lstStyle>
          <a:p>
            <a:pPr/>
            <a:r>
              <a:t>Body Level One</a:t>
            </a:r>
          </a:p>
          <a:p>
            <a:pPr lvl="1"/>
            <a:r>
              <a:t>Body Level Two</a:t>
            </a:r>
          </a:p>
          <a:p>
            <a:pPr lvl="2"/>
            <a:r>
              <a:t>Body Level Three</a:t>
            </a:r>
          </a:p>
          <a:p>
            <a:pPr lvl="3"/>
            <a:r>
              <a:t>Body Level Four</a:t>
            </a:r>
          </a:p>
          <a:p>
            <a:pPr lvl="4"/>
            <a:r>
              <a:t>Body Level Five</a:t>
            </a:r>
          </a:p>
        </p:txBody>
      </p:sp>
      <p:sp>
        <p:nvSpPr>
          <p:cNvPr id="51" name="Google Shape;24;p6"/>
          <p:cNvSpPr txBox="1"/>
          <p:nvPr>
            <p:ph type="body" sz="half" idx="21"/>
          </p:nvPr>
        </p:nvSpPr>
        <p:spPr>
          <a:xfrm>
            <a:off x="25745440" y="7680326"/>
            <a:ext cx="22900642" cy="21726526"/>
          </a:xfrm>
          <a:prstGeom prst="rect">
            <a:avLst/>
          </a:prstGeom>
        </p:spPr>
        <p:txBody>
          <a:bodyPr/>
          <a:lstStyle/>
          <a:p>
            <a:pPr>
              <a:spcBef>
                <a:spcPts val="1000"/>
              </a:spcBef>
              <a:defRPr sz="5400"/>
            </a:pP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59" name="Title Text"/>
          <p:cNvSpPr txBox="1"/>
          <p:nvPr>
            <p:ph type="title"/>
          </p:nvPr>
        </p:nvSpPr>
        <p:spPr>
          <a:prstGeom prst="rect">
            <a:avLst/>
          </a:prstGeom>
        </p:spPr>
        <p:txBody>
          <a:bodyPr/>
          <a:lstStyle/>
          <a:p>
            <a:pPr/>
            <a:r>
              <a:t>Title Text</a:t>
            </a:r>
          </a:p>
        </p:txBody>
      </p:sp>
      <p:sp>
        <p:nvSpPr>
          <p:cNvPr id="60" name="Body Level One…"/>
          <p:cNvSpPr txBox="1"/>
          <p:nvPr>
            <p:ph type="body" sz="quarter" idx="1"/>
          </p:nvPr>
        </p:nvSpPr>
        <p:spPr>
          <a:xfrm>
            <a:off x="2560321" y="7369175"/>
            <a:ext cx="22625051" cy="3070225"/>
          </a:xfrm>
          <a:prstGeom prst="rect">
            <a:avLst/>
          </a:prstGeom>
        </p:spPr>
        <p:txBody>
          <a:bodyPr anchor="b"/>
          <a:lstStyle>
            <a:lvl1pPr>
              <a:spcBef>
                <a:spcPts val="900"/>
              </a:spcBef>
              <a:defRPr b="1" sz="4600"/>
            </a:lvl1pPr>
            <a:lvl2pPr marL="228600" indent="457200">
              <a:spcBef>
                <a:spcPts val="900"/>
              </a:spcBef>
              <a:buSzTx/>
              <a:buNone/>
              <a:defRPr b="1" sz="4600"/>
            </a:lvl2pPr>
            <a:lvl3pPr marL="228600" indent="914400">
              <a:spcBef>
                <a:spcPts val="900"/>
              </a:spcBef>
              <a:buSzTx/>
              <a:buNone/>
              <a:defRPr b="1" sz="4600"/>
            </a:lvl3pPr>
            <a:lvl4pPr marL="228600" indent="1371600">
              <a:spcBef>
                <a:spcPts val="900"/>
              </a:spcBef>
              <a:buSzTx/>
              <a:buNone/>
              <a:defRPr b="1" sz="4600"/>
            </a:lvl4pPr>
            <a:lvl5pPr marL="228600" indent="1828800">
              <a:spcBef>
                <a:spcPts val="900"/>
              </a:spcBef>
              <a:buSzTx/>
              <a:buNone/>
              <a:defRPr b="1" sz="4600"/>
            </a:lvl5pPr>
          </a:lstStyle>
          <a:p>
            <a:pPr/>
            <a:r>
              <a:t>Body Level One</a:t>
            </a:r>
          </a:p>
          <a:p>
            <a:pPr lvl="1"/>
            <a:r>
              <a:t>Body Level Two</a:t>
            </a:r>
          </a:p>
          <a:p>
            <a:pPr lvl="2"/>
            <a:r>
              <a:t>Body Level Three</a:t>
            </a:r>
          </a:p>
          <a:p>
            <a:pPr lvl="3"/>
            <a:r>
              <a:t>Body Level Four</a:t>
            </a:r>
          </a:p>
          <a:p>
            <a:pPr lvl="4"/>
            <a:r>
              <a:t>Body Level Five</a:t>
            </a:r>
          </a:p>
        </p:txBody>
      </p:sp>
      <p:sp>
        <p:nvSpPr>
          <p:cNvPr id="61" name="Google Shape;28;p7"/>
          <p:cNvSpPr txBox="1"/>
          <p:nvPr>
            <p:ph type="body" sz="half" idx="21"/>
          </p:nvPr>
        </p:nvSpPr>
        <p:spPr>
          <a:xfrm>
            <a:off x="2560321" y="10439404"/>
            <a:ext cx="22625051" cy="18967453"/>
          </a:xfrm>
          <a:prstGeom prst="rect">
            <a:avLst/>
          </a:prstGeom>
        </p:spPr>
        <p:txBody>
          <a:bodyPr/>
          <a:lstStyle/>
          <a:p>
            <a:pPr>
              <a:spcBef>
                <a:spcPts val="900"/>
              </a:spcBef>
              <a:defRPr sz="4600"/>
            </a:pPr>
          </a:p>
        </p:txBody>
      </p:sp>
      <p:sp>
        <p:nvSpPr>
          <p:cNvPr id="62" name="Google Shape;29;p7"/>
          <p:cNvSpPr txBox="1"/>
          <p:nvPr>
            <p:ph type="body" sz="quarter" idx="22"/>
          </p:nvPr>
        </p:nvSpPr>
        <p:spPr>
          <a:xfrm>
            <a:off x="26012142" y="7369175"/>
            <a:ext cx="22633943" cy="3070225"/>
          </a:xfrm>
          <a:prstGeom prst="rect">
            <a:avLst/>
          </a:prstGeom>
        </p:spPr>
        <p:txBody>
          <a:bodyPr anchor="b"/>
          <a:lstStyle/>
          <a:p>
            <a:pPr>
              <a:spcBef>
                <a:spcPts val="900"/>
              </a:spcBef>
              <a:defRPr b="1" sz="4600"/>
            </a:pPr>
          </a:p>
        </p:txBody>
      </p:sp>
      <p:sp>
        <p:nvSpPr>
          <p:cNvPr id="63" name="Google Shape;30;p7"/>
          <p:cNvSpPr txBox="1"/>
          <p:nvPr>
            <p:ph type="body" sz="half" idx="23"/>
          </p:nvPr>
        </p:nvSpPr>
        <p:spPr>
          <a:xfrm>
            <a:off x="26012142" y="10439404"/>
            <a:ext cx="22633943" cy="18967453"/>
          </a:xfrm>
          <a:prstGeom prst="rect">
            <a:avLst/>
          </a:prstGeom>
        </p:spPr>
        <p:txBody>
          <a:bodyPr/>
          <a:lstStyle/>
          <a:p>
            <a:pPr>
              <a:spcBef>
                <a:spcPts val="900"/>
              </a:spcBef>
              <a:defRPr sz="4600"/>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71" name="Title Text"/>
          <p:cNvSpPr txBox="1"/>
          <p:nvPr>
            <p:ph type="title"/>
          </p:nvPr>
        </p:nvSpPr>
        <p:spPr>
          <a:prstGeom prst="rect">
            <a:avLst/>
          </a:prstGeom>
        </p:spPr>
        <p:txBody>
          <a:bodyPr/>
          <a:lstStyle/>
          <a:p>
            <a:pPr/>
            <a:r>
              <a:t>Title Text</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86" name="Title Text"/>
          <p:cNvSpPr txBox="1"/>
          <p:nvPr>
            <p:ph type="title"/>
          </p:nvPr>
        </p:nvSpPr>
        <p:spPr>
          <a:xfrm>
            <a:off x="2560321" y="1311281"/>
            <a:ext cx="16846552" cy="5578474"/>
          </a:xfrm>
          <a:prstGeom prst="rect">
            <a:avLst/>
          </a:prstGeom>
        </p:spPr>
        <p:txBody>
          <a:bodyPr anchor="b"/>
          <a:lstStyle>
            <a:lvl1pPr algn="l">
              <a:defRPr b="1" sz="3800"/>
            </a:lvl1pPr>
          </a:lstStyle>
          <a:p>
            <a:pPr/>
            <a:r>
              <a:t>Title Text</a:t>
            </a:r>
          </a:p>
        </p:txBody>
      </p:sp>
      <p:sp>
        <p:nvSpPr>
          <p:cNvPr id="87" name="Body Level One…"/>
          <p:cNvSpPr txBox="1"/>
          <p:nvPr>
            <p:ph type="body" idx="1"/>
          </p:nvPr>
        </p:nvSpPr>
        <p:spPr>
          <a:xfrm>
            <a:off x="20020280" y="1311281"/>
            <a:ext cx="28625801" cy="28095576"/>
          </a:xfrm>
          <a:prstGeom prst="rect">
            <a:avLst/>
          </a:prstGeom>
        </p:spPr>
        <p:txBody>
          <a:bodyPr/>
          <a:lstStyle>
            <a:lvl1pPr>
              <a:spcBef>
                <a:spcPts val="1200"/>
              </a:spcBef>
              <a:defRPr sz="6100"/>
            </a:lvl1pPr>
            <a:lvl2pPr marL="988483" indent="-645583">
              <a:spcBef>
                <a:spcPts val="1200"/>
              </a:spcBef>
              <a:buSzPts val="6100"/>
              <a:defRPr sz="6100"/>
            </a:lvl2pPr>
            <a:lvl3pPr marL="1541393" indent="-690493">
              <a:spcBef>
                <a:spcPts val="1200"/>
              </a:spcBef>
              <a:buSzPts val="6100"/>
              <a:defRPr sz="6100"/>
            </a:lvl3pPr>
            <a:lvl4pPr marL="2113213" indent="-754313">
              <a:spcBef>
                <a:spcPts val="1200"/>
              </a:spcBef>
              <a:buSzPts val="6100"/>
              <a:defRPr sz="6100"/>
            </a:lvl4pPr>
            <a:lvl5pPr marL="2570413" indent="-754313">
              <a:spcBef>
                <a:spcPts val="1200"/>
              </a:spcBef>
              <a:buSzPts val="6100"/>
              <a:defRPr sz="6100"/>
            </a:lvl5pPr>
          </a:lstStyle>
          <a:p>
            <a:pPr/>
            <a:r>
              <a:t>Body Level One</a:t>
            </a:r>
          </a:p>
          <a:p>
            <a:pPr lvl="1"/>
            <a:r>
              <a:t>Body Level Two</a:t>
            </a:r>
          </a:p>
          <a:p>
            <a:pPr lvl="2"/>
            <a:r>
              <a:t>Body Level Three</a:t>
            </a:r>
          </a:p>
          <a:p>
            <a:pPr lvl="3"/>
            <a:r>
              <a:t>Body Level Four</a:t>
            </a:r>
          </a:p>
          <a:p>
            <a:pPr lvl="4"/>
            <a:r>
              <a:t>Body Level Five</a:t>
            </a:r>
          </a:p>
        </p:txBody>
      </p:sp>
      <p:sp>
        <p:nvSpPr>
          <p:cNvPr id="88" name="Google Shape;37;p10"/>
          <p:cNvSpPr txBox="1"/>
          <p:nvPr>
            <p:ph type="body" sz="half" idx="21"/>
          </p:nvPr>
        </p:nvSpPr>
        <p:spPr>
          <a:xfrm>
            <a:off x="2560321" y="6889750"/>
            <a:ext cx="16846552" cy="22517100"/>
          </a:xfrm>
          <a:prstGeom prst="rect">
            <a:avLst/>
          </a:prstGeom>
        </p:spPr>
        <p:txBody>
          <a:bodyPr/>
          <a:lstStyle/>
          <a:p>
            <a:pPr>
              <a:spcBef>
                <a:spcPts val="500"/>
              </a:spcBef>
              <a:defRPr sz="2700"/>
            </a:pP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3">
            <a:lumOff val="44000"/>
          </a:schemeClr>
        </a:solidFill>
      </p:bgPr>
    </p:bg>
    <p:spTree>
      <p:nvGrpSpPr>
        <p:cNvPr id="1" name=""/>
        <p:cNvGrpSpPr/>
        <p:nvPr/>
      </p:nvGrpSpPr>
      <p:grpSpPr>
        <a:xfrm>
          <a:off x="0" y="0"/>
          <a:ext cx="0" cy="0"/>
          <a:chOff x="0" y="0"/>
          <a:chExt cx="0" cy="0"/>
        </a:xfrm>
      </p:grpSpPr>
      <p:sp>
        <p:nvSpPr>
          <p:cNvPr id="2" name="Google Shape;10;p2"/>
          <p:cNvSpPr txBox="1"/>
          <p:nvPr/>
        </p:nvSpPr>
        <p:spPr>
          <a:xfrm>
            <a:off x="38831520" y="32032574"/>
            <a:ext cx="11601453" cy="375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defRPr b="1" i="1" sz="1300">
                <a:solidFill>
                  <a:schemeClr val="accent2"/>
                </a:solidFill>
              </a:defRPr>
            </a:lvl1pPr>
          </a:lstStyle>
          <a:p>
            <a:pPr/>
            <a:r>
              <a:t>Poster produced by Faculty &amp; Curriculum Support (FACS), Georgetown University Medical Center</a:t>
            </a:r>
          </a:p>
        </p:txBody>
      </p:sp>
      <p:sp>
        <p:nvSpPr>
          <p:cNvPr id="3" name="Title Text"/>
          <p:cNvSpPr txBox="1"/>
          <p:nvPr>
            <p:ph type="title"/>
          </p:nvPr>
        </p:nvSpPr>
        <p:spPr>
          <a:xfrm>
            <a:off x="2560320" y="1317625"/>
            <a:ext cx="46085761" cy="5486401"/>
          </a:xfrm>
          <a:prstGeom prst="rect">
            <a:avLst/>
          </a:prstGeom>
          <a:ln w="12700">
            <a:miter lim="400000"/>
          </a:ln>
          <a:extLst>
            <a:ext uri="{C572A759-6A51-4108-AA02-DFA0A04FC94B}">
              <ma14:wrappingTextBoxFlag xmlns:ma14="http://schemas.microsoft.com/office/mac/drawingml/2011/main" val="1"/>
            </a:ext>
          </a:extLst>
        </p:spPr>
        <p:txBody>
          <a:bodyPr lIns="87624" tIns="87624" rIns="87624" bIns="87624">
            <a:normAutofit fontScale="100000" lnSpcReduction="0"/>
          </a:bodyPr>
          <a:lstStyle/>
          <a:p>
            <a:pPr/>
            <a:r>
              <a:t>Title Text</a:t>
            </a:r>
          </a:p>
        </p:txBody>
      </p:sp>
      <p:sp>
        <p:nvSpPr>
          <p:cNvPr id="4" name="Body Level One…"/>
          <p:cNvSpPr txBox="1"/>
          <p:nvPr>
            <p:ph type="body" idx="1"/>
          </p:nvPr>
        </p:nvSpPr>
        <p:spPr>
          <a:xfrm>
            <a:off x="2560320" y="7680327"/>
            <a:ext cx="46085761" cy="21726524"/>
          </a:xfrm>
          <a:prstGeom prst="rect">
            <a:avLst/>
          </a:prstGeom>
          <a:ln w="12700">
            <a:miter lim="400000"/>
          </a:ln>
          <a:extLst>
            <a:ext uri="{C572A759-6A51-4108-AA02-DFA0A04FC94B}">
              <ma14:wrappingTextBoxFlag xmlns:ma14="http://schemas.microsoft.com/office/mac/drawingml/2011/main" val="1"/>
            </a:ext>
          </a:extLst>
        </p:spPr>
        <p:txBody>
          <a:bodyPr lIns="87624" tIns="87624" rIns="87624" bIns="876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24749760" y="29634180"/>
            <a:ext cx="11948160" cy="1752600"/>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b="0" baseline="0" cap="none" i="0" spc="0" strike="noStrike" sz="23200" u="none">
          <a:solidFill>
            <a:srgbClr val="000000"/>
          </a:solidFill>
          <a:uFillTx/>
          <a:latin typeface="+mn-lt"/>
          <a:ea typeface="+mn-ea"/>
          <a:cs typeface="+mn-cs"/>
          <a:sym typeface="Arial"/>
        </a:defRPr>
      </a:lvl9pPr>
    </p:titleStyle>
    <p:bodyStyle>
      <a:lvl1pPr marL="228600" marR="0" indent="0" algn="r" defTabSz="914400" rtl="0" latinLnBrk="0">
        <a:lnSpc>
          <a:spcPct val="100000"/>
        </a:lnSpc>
        <a:spcBef>
          <a:spcPts val="700"/>
        </a:spcBef>
        <a:spcAft>
          <a:spcPts val="0"/>
        </a:spcAft>
        <a:buClrTx/>
        <a:buSzTx/>
        <a:buFontTx/>
        <a:buNone/>
        <a:tabLst/>
        <a:defRPr b="0" baseline="0" cap="none" i="0" spc="0" strike="noStrike" sz="3800" u="none">
          <a:solidFill>
            <a:srgbClr val="000000"/>
          </a:solidFill>
          <a:uFillTx/>
          <a:latin typeface="+mn-lt"/>
          <a:ea typeface="+mn-ea"/>
          <a:cs typeface="+mn-cs"/>
          <a:sym typeface="Arial"/>
        </a:defRPr>
      </a:lvl1pPr>
      <a:lvl2pPr marL="45994" marR="0" indent="-299994"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2pPr>
      <a:lvl3pPr marL="653142" marR="0" indent="-310242"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3pPr>
      <a:lvl4pPr marL="1257481" marR="0" indent="-324031"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4pPr>
      <a:lvl5pPr marL="1714681" marR="0" indent="-324031"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5pPr>
      <a:lvl6pPr marL="2171881" marR="0" indent="-324031"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6pPr>
      <a:lvl7pPr marL="2629081" marR="0" indent="-324031"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7pPr>
      <a:lvl8pPr marL="3086281" marR="0" indent="-324031"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8pPr>
      <a:lvl9pPr marL="3543481" marR="0" indent="-324031" algn="r" defTabSz="914400" rtl="0" latinLnBrk="0">
        <a:lnSpc>
          <a:spcPct val="100000"/>
        </a:lnSpc>
        <a:spcBef>
          <a:spcPts val="700"/>
        </a:spcBef>
        <a:spcAft>
          <a:spcPts val="0"/>
        </a:spcAft>
        <a:buClrTx/>
        <a:buSzPts val="3800"/>
        <a:buFontTx/>
        <a:buChar char="»"/>
        <a:tabLst/>
        <a:defRPr b="0" baseline="0" cap="none" i="0" spc="0" strike="noStrike" sz="3800" u="none">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www.nationalacademies.org/event/06-29-2021/an-overview-of-nursings-role-in-addressing-health-equity-the-future-of-nursing-2020-2030-webinar-1" TargetMode="External"/><Relationship Id="rId4" Type="http://schemas.openxmlformats.org/officeDocument/2006/relationships/hyperlink" Target="https://www.nationalacademies.org/our-work/the-future-of-nursing-2020-2030" TargetMode="External"/><Relationship Id="rId5" Type="http://schemas.openxmlformats.org/officeDocument/2006/relationships/hyperlink" Target="https://www.nationalacademies.org/event/08-11-2021/diversifying-the-nursing-workforce-to-advance-health-equity-the-future-of-nursing-2020-2030-webinar-4" TargetMode="External"/><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hyperlink" Target="https://chorus.stimg.co/24065007/220720_PearsonStudios_Nneka_0513.jpg?fit=crop&amp;crop=faces" TargetMode="External"/><Relationship Id="rId10" Type="http://schemas.openxmlformats.org/officeDocument/2006/relationships/image" Target="../media/image1.jpeg"/><Relationship Id="rId11" Type="http://schemas.openxmlformats.org/officeDocument/2006/relationships/image" Target="../media/image5.png"/><Relationship Id="rId1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Google Shape;52;p1"/>
          <p:cNvSpPr txBox="1"/>
          <p:nvPr/>
        </p:nvSpPr>
        <p:spPr>
          <a:xfrm>
            <a:off x="475303" y="5657850"/>
            <a:ext cx="12294900" cy="259809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438134">
              <a:lnSpc>
                <a:spcPct val="125000"/>
              </a:lnSpc>
              <a:defRPr b="1" sz="6500"/>
            </a:pPr>
            <a:r>
              <a:t>Background</a:t>
            </a:r>
          </a:p>
          <a:p>
            <a:pPr marL="877824" indent="-457200">
              <a:lnSpc>
                <a:spcPct val="125000"/>
              </a:lnSpc>
              <a:buClr>
                <a:srgbClr val="000000"/>
              </a:buClr>
              <a:buSzPts val="3200"/>
              <a:buFont typeface="Arial"/>
              <a:buChar char="•"/>
              <a:defRPr sz="3200"/>
            </a:pPr>
            <a:r>
              <a:t>Narrowing the gap in health equity and outcomes demands a new  perspective. </a:t>
            </a:r>
          </a:p>
          <a:p>
            <a:pPr marL="877824" indent="-457200">
              <a:lnSpc>
                <a:spcPct val="125000"/>
              </a:lnSpc>
              <a:buClr>
                <a:srgbClr val="000000"/>
              </a:buClr>
              <a:buSzPts val="3200"/>
              <a:buFont typeface="Arial"/>
              <a:buChar char="•"/>
              <a:defRPr sz="3200"/>
            </a:pPr>
            <a:r>
              <a:t>In their  2021 document </a:t>
            </a:r>
            <a:r>
              <a:rPr i="1"/>
              <a:t>The Future of Nursing 2020-2030: </a:t>
            </a:r>
            <a:r>
              <a:t>The National Academies of Science, Engineering, and Medicine identify ways in which Nurses should work with the interdisciplinary team to eliminate disparities in healthcare and move towards equitable care delivery.</a:t>
            </a:r>
            <a:r>
              <a:rPr baseline="30000"/>
              <a:t>1</a:t>
            </a:r>
            <a:endParaRPr baseline="31125"/>
          </a:p>
          <a:p>
            <a:pPr marL="877824" indent="-457200">
              <a:lnSpc>
                <a:spcPct val="125000"/>
              </a:lnSpc>
              <a:buClr>
                <a:srgbClr val="000000"/>
              </a:buClr>
              <a:buSzPts val="3200"/>
              <a:buFont typeface="Arial"/>
              <a:buChar char="•"/>
              <a:defRPr sz="3200"/>
            </a:pPr>
            <a:r>
              <a:t>Partnership across disciplines backed by actions that deliver care with a focus on equity will bring us closer narrowing equity gap.</a:t>
            </a:r>
            <a:r>
              <a:rPr baseline="30000"/>
              <a:t>2</a:t>
            </a:r>
            <a:r>
              <a:t> </a:t>
            </a:r>
          </a:p>
          <a:p>
            <a:pPr marL="877824" indent="-457200">
              <a:lnSpc>
                <a:spcPct val="125000"/>
              </a:lnSpc>
              <a:buClr>
                <a:srgbClr val="000000"/>
              </a:buClr>
              <a:buSzPts val="3200"/>
              <a:buFont typeface="Arial"/>
              <a:buChar char="•"/>
              <a:defRPr sz="3200"/>
            </a:pPr>
            <a:r>
              <a:t>Including  communities  in decisions that affect their outcome is yields results.</a:t>
            </a:r>
            <a:r>
              <a:rPr baseline="30000"/>
              <a:t>3</a:t>
            </a:r>
            <a:endParaRPr baseline="30000"/>
          </a:p>
          <a:p>
            <a:pPr indent="438134">
              <a:lnSpc>
                <a:spcPct val="125000"/>
              </a:lnSpc>
              <a:defRPr sz="3100"/>
            </a:pPr>
          </a:p>
          <a:p>
            <a:pPr indent="438134">
              <a:lnSpc>
                <a:spcPct val="125000"/>
              </a:lnSpc>
              <a:defRPr b="1" sz="4800"/>
            </a:pPr>
            <a:r>
              <a:t>Purpose: To evaluate Nursing knowledge &amp; participation in DEI initiatives that affect equity outcomes in one healthcare setting</a:t>
            </a:r>
          </a:p>
          <a:p>
            <a:pPr indent="363474">
              <a:lnSpc>
                <a:spcPct val="125000"/>
              </a:lnSpc>
            </a:pPr>
          </a:p>
          <a:p>
            <a:pPr marL="877824" indent="-514350">
              <a:lnSpc>
                <a:spcPct val="125000"/>
              </a:lnSpc>
              <a:buClr>
                <a:srgbClr val="000000"/>
              </a:buClr>
              <a:buSzPts val="3200"/>
              <a:buAutoNum type="arabicPeriod" startAt="1"/>
              <a:defRPr sz="3200"/>
            </a:pPr>
            <a:r>
              <a:t>Outline work across discipline within a safety net healthcare system to promote equitable health outcome. </a:t>
            </a:r>
          </a:p>
          <a:p>
            <a:pPr marL="877824" indent="-514350">
              <a:lnSpc>
                <a:spcPct val="125000"/>
              </a:lnSpc>
              <a:buClr>
                <a:srgbClr val="000000"/>
              </a:buClr>
              <a:buSzPts val="3200"/>
              <a:buAutoNum type="arabicPeriod" startAt="1"/>
              <a:defRPr sz="3200"/>
            </a:pPr>
            <a:r>
              <a:t>Assess level of nursing knowledge and participation in works to close the equity gap and decrease disparities in healthcare delivery.</a:t>
            </a:r>
          </a:p>
          <a:p>
            <a:pPr marL="877824" indent="-514350">
              <a:lnSpc>
                <a:spcPct val="125000"/>
              </a:lnSpc>
              <a:buClr>
                <a:srgbClr val="000000"/>
              </a:buClr>
              <a:buSzPts val="3200"/>
              <a:buAutoNum type="arabicPeriod" startAt="1"/>
              <a:defRPr sz="3200"/>
            </a:pPr>
            <a:r>
              <a:t>Describe community involvement to improve health outcomes across a healthcare setting</a:t>
            </a:r>
          </a:p>
          <a:p>
            <a:pPr indent="363474">
              <a:lnSpc>
                <a:spcPct val="125000"/>
              </a:lnSpc>
            </a:pPr>
          </a:p>
          <a:p>
            <a:pPr indent="438134">
              <a:lnSpc>
                <a:spcPct val="125000"/>
              </a:lnSpc>
              <a:defRPr b="1" sz="6500"/>
            </a:pPr>
            <a:r>
              <a:t>Methods</a:t>
            </a:r>
          </a:p>
          <a:p>
            <a:pPr indent="420623">
              <a:lnSpc>
                <a:spcPct val="125000"/>
              </a:lnSpc>
            </a:pPr>
          </a:p>
          <a:p>
            <a:pPr marL="877824" indent="-457200">
              <a:lnSpc>
                <a:spcPct val="125000"/>
              </a:lnSpc>
              <a:buClr>
                <a:srgbClr val="000000"/>
              </a:buClr>
              <a:buSzPts val="3200"/>
              <a:buFont typeface="Arial"/>
              <a:buChar char="•"/>
              <a:defRPr sz="3200"/>
            </a:pPr>
            <a:r>
              <a:t>Design: Qualitative study through interviews and </a:t>
            </a:r>
          </a:p>
          <a:p>
            <a:pPr indent="420623">
              <a:lnSpc>
                <a:spcPct val="125000"/>
              </a:lnSpc>
              <a:defRPr sz="3200"/>
            </a:pPr>
            <a:r>
              <a:t>    observation.</a:t>
            </a:r>
          </a:p>
          <a:p>
            <a:pPr marL="877824" indent="-457200">
              <a:lnSpc>
                <a:spcPct val="125000"/>
              </a:lnSpc>
              <a:buClr>
                <a:srgbClr val="000000"/>
              </a:buClr>
              <a:buSzPts val="3200"/>
              <a:buFont typeface="Arial"/>
              <a:buChar char="•"/>
              <a:defRPr sz="3200"/>
            </a:pPr>
            <a:r>
              <a:t>Setting: Safety net hospital Minneapolis, Minnesota</a:t>
            </a:r>
          </a:p>
          <a:p>
            <a:pPr marL="877824" indent="-457200">
              <a:lnSpc>
                <a:spcPct val="125000"/>
              </a:lnSpc>
              <a:buClr>
                <a:srgbClr val="000000"/>
              </a:buClr>
              <a:buSzPts val="3200"/>
              <a:buFont typeface="Arial"/>
              <a:buChar char="•"/>
              <a:defRPr sz="3200"/>
            </a:pPr>
            <a:r>
              <a:t>Sample: Leaders across disciplines,  nursing staff and community members. </a:t>
            </a:r>
          </a:p>
          <a:p>
            <a:pPr marL="877824" indent="-457200">
              <a:lnSpc>
                <a:spcPct val="125000"/>
              </a:lnSpc>
              <a:buClr>
                <a:srgbClr val="000000"/>
              </a:buClr>
              <a:buSzPts val="3200"/>
              <a:buFont typeface="Arial"/>
              <a:buChar char="•"/>
              <a:defRPr sz="3200"/>
            </a:pPr>
            <a:r>
              <a:t>Observation through volunteering, collaboration and </a:t>
            </a:r>
          </a:p>
          <a:p>
            <a:pPr indent="420623">
              <a:lnSpc>
                <a:spcPct val="125000"/>
              </a:lnSpc>
              <a:defRPr sz="3200"/>
            </a:pPr>
            <a:r>
              <a:t>     direct interview</a:t>
            </a:r>
          </a:p>
          <a:p>
            <a:pPr marL="877824" indent="-457200">
              <a:lnSpc>
                <a:spcPct val="125000"/>
              </a:lnSpc>
              <a:buClr>
                <a:srgbClr val="000000"/>
              </a:buClr>
              <a:buSzPts val="3200"/>
              <a:buFont typeface="Arial"/>
              <a:buChar char="•"/>
              <a:defRPr sz="3200"/>
            </a:pPr>
            <a:r>
              <a:t>Tool: Interview questions from the American Hospitals Association Equity toolkit.</a:t>
            </a:r>
            <a:r>
              <a:rPr baseline="30000"/>
              <a:t>4  </a:t>
            </a:r>
          </a:p>
          <a:p>
            <a:pPr marL="877824" indent="-457200">
              <a:lnSpc>
                <a:spcPct val="125000"/>
              </a:lnSpc>
              <a:buClr>
                <a:srgbClr val="000000"/>
              </a:buClr>
              <a:buSzPts val="3200"/>
              <a:buFont typeface="Arial"/>
              <a:buChar char="•"/>
              <a:defRPr sz="3200"/>
            </a:pPr>
            <a:r>
              <a:t> Outcome: Gap in nursing knowledge and participation</a:t>
            </a:r>
          </a:p>
          <a:p>
            <a:pPr indent="420623">
              <a:lnSpc>
                <a:spcPct val="125000"/>
              </a:lnSpc>
              <a:defRPr sz="3200"/>
            </a:pPr>
            <a:r>
              <a:t>     of  equitable initiative across the organization. </a:t>
            </a:r>
          </a:p>
          <a:p>
            <a:pPr marL="877824" indent="-457200">
              <a:lnSpc>
                <a:spcPct val="125000"/>
              </a:lnSpc>
              <a:buClr>
                <a:srgbClr val="000000"/>
              </a:buClr>
              <a:buSzPts val="3200"/>
              <a:buFont typeface="Arial"/>
              <a:buChar char="•"/>
              <a:defRPr sz="3200"/>
            </a:pPr>
            <a:r>
              <a:t>Analytic methods: Stratification of qualitative data </a:t>
            </a:r>
          </a:p>
          <a:p>
            <a:pPr marL="877824" indent="-457200">
              <a:lnSpc>
                <a:spcPct val="125000"/>
              </a:lnSpc>
              <a:buClr>
                <a:srgbClr val="000000"/>
              </a:buClr>
              <a:buSzPts val="1400"/>
              <a:buFont typeface="Arial"/>
              <a:buChar char="•"/>
            </a:pPr>
          </a:p>
        </p:txBody>
      </p:sp>
      <p:sp>
        <p:nvSpPr>
          <p:cNvPr id="127" name="Google Shape;53;p1"/>
          <p:cNvSpPr txBox="1"/>
          <p:nvPr/>
        </p:nvSpPr>
        <p:spPr>
          <a:xfrm>
            <a:off x="9389826" y="549100"/>
            <a:ext cx="39897900" cy="14189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0000"/>
            </a:lvl1pPr>
          </a:lstStyle>
          <a:p>
            <a:pPr/>
            <a:r>
              <a:t>Partnering for health equity and reduction of disparities </a:t>
            </a:r>
          </a:p>
        </p:txBody>
      </p:sp>
      <p:sp>
        <p:nvSpPr>
          <p:cNvPr id="128" name="Google Shape;56;p1"/>
          <p:cNvSpPr/>
          <p:nvPr/>
        </p:nvSpPr>
        <p:spPr>
          <a:xfrm>
            <a:off x="26210263" y="13592260"/>
            <a:ext cx="12701" cy="507901"/>
          </a:xfrm>
          <a:prstGeom prst="rect">
            <a:avLst/>
          </a:prstGeom>
          <a:solidFill>
            <a:srgbClr val="BAB8E0"/>
          </a:solidFill>
          <a:ln w="12700">
            <a:miter lim="400000"/>
          </a:ln>
        </p:spPr>
        <p:txBody>
          <a:bodyPr lIns="45719" rIns="45719" anchor="ctr"/>
          <a:lstStyle/>
          <a:p>
            <a:pPr>
              <a:defRPr sz="3300"/>
            </a:pPr>
          </a:p>
        </p:txBody>
      </p:sp>
      <p:sp>
        <p:nvSpPr>
          <p:cNvPr id="129" name="Google Shape;57;p1"/>
          <p:cNvSpPr/>
          <p:nvPr/>
        </p:nvSpPr>
        <p:spPr>
          <a:xfrm>
            <a:off x="30216688" y="13592260"/>
            <a:ext cx="12701" cy="507901"/>
          </a:xfrm>
          <a:prstGeom prst="rect">
            <a:avLst/>
          </a:prstGeom>
          <a:solidFill>
            <a:srgbClr val="BAB8E0"/>
          </a:solidFill>
          <a:ln w="12700">
            <a:miter lim="400000"/>
          </a:ln>
        </p:spPr>
        <p:txBody>
          <a:bodyPr lIns="45719" rIns="45719" anchor="ctr"/>
          <a:lstStyle/>
          <a:p>
            <a:pPr>
              <a:defRPr sz="3300"/>
            </a:pPr>
          </a:p>
        </p:txBody>
      </p:sp>
      <p:sp>
        <p:nvSpPr>
          <p:cNvPr id="130" name="Google Shape;58;p1"/>
          <p:cNvSpPr/>
          <p:nvPr/>
        </p:nvSpPr>
        <p:spPr>
          <a:xfrm>
            <a:off x="34223117" y="13592260"/>
            <a:ext cx="12701" cy="507901"/>
          </a:xfrm>
          <a:prstGeom prst="rect">
            <a:avLst/>
          </a:prstGeom>
          <a:solidFill>
            <a:srgbClr val="BAB8E0"/>
          </a:solidFill>
          <a:ln w="12700">
            <a:miter lim="400000"/>
          </a:ln>
        </p:spPr>
        <p:txBody>
          <a:bodyPr lIns="45719" rIns="45719" anchor="ctr"/>
          <a:lstStyle/>
          <a:p>
            <a:pPr>
              <a:defRPr sz="3300"/>
            </a:pPr>
          </a:p>
        </p:txBody>
      </p:sp>
      <p:sp>
        <p:nvSpPr>
          <p:cNvPr id="131" name="Google Shape;59;p1"/>
          <p:cNvSpPr txBox="1"/>
          <p:nvPr/>
        </p:nvSpPr>
        <p:spPr>
          <a:xfrm>
            <a:off x="38752670" y="5748086"/>
            <a:ext cx="11619301" cy="30756811"/>
          </a:xfrm>
          <a:prstGeom prst="rect">
            <a:avLst/>
          </a:prstGeom>
          <a:ln w="12700">
            <a:miter lim="400000"/>
          </a:ln>
          <a:effectLst>
            <a:outerShdw sx="100000" sy="100000" kx="0" ky="0" algn="b" rotWithShape="0" blurRad="0" dist="38100" dir="8100000">
              <a:srgbClr val="D1D1F0">
                <a:alpha val="39610"/>
              </a:srgbClr>
            </a:outerShdw>
          </a:effectLst>
          <a:extLst>
            <a:ext uri="{C572A759-6A51-4108-AA02-DFA0A04FC94B}">
              <ma14:wrappingTextBoxFlag xmlns:ma14="http://schemas.microsoft.com/office/mac/drawingml/2011/main" val="1"/>
            </a:ext>
          </a:extLst>
        </p:spPr>
        <p:txBody>
          <a:bodyPr lIns="0" tIns="0" rIns="0" bIns="0">
            <a:spAutoFit/>
          </a:bodyPr>
          <a:lstStyle/>
          <a:p>
            <a:pPr indent="438134">
              <a:lnSpc>
                <a:spcPct val="125000"/>
              </a:lnSpc>
              <a:spcBef>
                <a:spcPts val="600"/>
              </a:spcBef>
              <a:defRPr b="1" sz="6500"/>
            </a:pPr>
            <a:r>
              <a:t>Implications</a:t>
            </a:r>
            <a:endParaRPr sz="3200"/>
          </a:p>
          <a:p>
            <a:pPr marL="877824" indent="-457200">
              <a:lnSpc>
                <a:spcPct val="125000"/>
              </a:lnSpc>
              <a:spcBef>
                <a:spcPts val="300"/>
              </a:spcBef>
              <a:buClr>
                <a:srgbClr val="000000"/>
              </a:buClr>
              <a:buSzPts val="3200"/>
              <a:buFont typeface="Arial"/>
              <a:buChar char="•"/>
              <a:defRPr sz="3200"/>
            </a:pPr>
            <a:r>
              <a:t>There is a high need for executives to form  partnership with nurses (the largest sector of the healthcare workforce) beyond the executive level  to make DEI initiatives a part of the organizations culture</a:t>
            </a:r>
          </a:p>
          <a:p>
            <a:pPr marL="877824" indent="-457200">
              <a:lnSpc>
                <a:spcPct val="125000"/>
              </a:lnSpc>
              <a:spcBef>
                <a:spcPts val="300"/>
              </a:spcBef>
              <a:buClr>
                <a:srgbClr val="000000"/>
              </a:buClr>
              <a:buSzPts val="3200"/>
              <a:buFont typeface="Arial"/>
              <a:buChar char="•"/>
              <a:defRPr sz="3200"/>
            </a:pPr>
            <a:r>
              <a:t>Diversity, Education, and Inclusion (DEI) should be a focal point for cultural humility education across all levels of nursing curriculum.</a:t>
            </a:r>
          </a:p>
          <a:p>
            <a:pPr indent="438134">
              <a:lnSpc>
                <a:spcPct val="125000"/>
              </a:lnSpc>
              <a:spcBef>
                <a:spcPts val="600"/>
              </a:spcBef>
              <a:defRPr b="1" sz="6500"/>
            </a:pPr>
            <a:r>
              <a:t>Limitations</a:t>
            </a:r>
          </a:p>
          <a:p>
            <a:pPr marL="877824" indent="-457200">
              <a:lnSpc>
                <a:spcPct val="125000"/>
              </a:lnSpc>
              <a:buClr>
                <a:srgbClr val="000000"/>
              </a:buClr>
              <a:buSzPts val="3200"/>
              <a:buFont typeface="Arial"/>
              <a:buChar char="•"/>
              <a:defRPr sz="3200"/>
            </a:pPr>
            <a:r>
              <a:t>Limitations of the study is based on the observations and interviews carried on at one organization. This limits generalization of findings to all healthcare organizations.</a:t>
            </a:r>
          </a:p>
          <a:p>
            <a:pPr marL="877824" indent="-457200">
              <a:lnSpc>
                <a:spcPct val="125000"/>
              </a:lnSpc>
              <a:buClr>
                <a:srgbClr val="000000"/>
              </a:buClr>
              <a:buSzPts val="3200"/>
              <a:buFont typeface="Arial"/>
              <a:buChar char="•"/>
              <a:defRPr sz="3200"/>
            </a:pPr>
            <a:r>
              <a:t>The AHA tool on equity was structured and peer reviewed for adjustment to one setting.  There was no test of internal validity of the interpretation of interview questions. </a:t>
            </a:r>
          </a:p>
          <a:p>
            <a:pPr marL="514350" indent="-76215">
              <a:lnSpc>
                <a:spcPct val="125000"/>
              </a:lnSpc>
              <a:defRPr b="1" sz="6500"/>
            </a:pPr>
            <a:r>
              <a:t>Next Steps</a:t>
            </a:r>
          </a:p>
          <a:p>
            <a:pPr marL="877824" indent="-457200">
              <a:lnSpc>
                <a:spcPct val="125000"/>
              </a:lnSpc>
              <a:buClr>
                <a:srgbClr val="000000"/>
              </a:buClr>
              <a:buSzPts val="3200"/>
              <a:buFont typeface="Arial"/>
              <a:buChar char="•"/>
              <a:defRPr sz="3200"/>
            </a:pPr>
            <a:r>
              <a:t>Interview with Chief Medical officer followed expansion of descriptive study to include 2 other organizations from Metro area hospitals over a two- year period.</a:t>
            </a:r>
          </a:p>
          <a:p>
            <a:pPr marL="877824" indent="-457200">
              <a:lnSpc>
                <a:spcPct val="125000"/>
              </a:lnSpc>
              <a:buClr>
                <a:srgbClr val="000000"/>
              </a:buClr>
              <a:buSzPts val="3200"/>
              <a:buFont typeface="Arial"/>
              <a:buChar char="•"/>
              <a:defRPr sz="3200"/>
            </a:pPr>
            <a:r>
              <a:t>Data stratification and publication.</a:t>
            </a:r>
          </a:p>
          <a:p>
            <a:pPr indent="420623">
              <a:lnSpc>
                <a:spcPct val="125000"/>
              </a:lnSpc>
              <a:defRPr b="1" sz="4800"/>
            </a:pPr>
            <a:r>
              <a:t>References</a:t>
            </a:r>
          </a:p>
          <a:p>
            <a:pPr marL="877824" indent="-457200">
              <a:lnSpc>
                <a:spcPct val="125000"/>
              </a:lnSpc>
              <a:buClr>
                <a:srgbClr val="000000"/>
              </a:buClr>
              <a:buSzPts val="2400"/>
              <a:buAutoNum type="arabicPeriod" startAt="1"/>
              <a:defRPr sz="2400"/>
            </a:pPr>
            <a:r>
              <a:t>American Hospitals Association (2011).Health research and educational trust. Improving health equity through data collection and use: A guide for hospital leaders. Chicago: </a:t>
            </a:r>
            <a:r>
              <a:rPr i="1"/>
              <a:t>Health Research &amp; Educational Trust, 2011</a:t>
            </a:r>
            <a:r>
              <a:t>. https://www.aha.org/hretdisparities/toolkit </a:t>
            </a:r>
          </a:p>
          <a:p>
            <a:pPr marL="877824" indent="-457200">
              <a:lnSpc>
                <a:spcPct val="125000"/>
              </a:lnSpc>
              <a:buClr>
                <a:srgbClr val="000000"/>
              </a:buClr>
              <a:buSzPts val="2400"/>
              <a:buAutoNum type="arabicPeriod" startAt="1"/>
              <a:defRPr sz="2400" u="sng"/>
            </a:pPr>
            <a:r>
              <a:rPr>
                <a:solidFill>
                  <a:srgbClr val="009999"/>
                </a:solidFill>
                <a:uFill>
                  <a:solidFill>
                    <a:srgbClr val="009999"/>
                  </a:solidFill>
                </a:uFill>
                <a:hlinkClick r:id="rId3" invalidUrl="" action="" tgtFrame="" tooltip="" history="1" highlightClick="0" endSnd="0"/>
              </a:rPr>
              <a:t>National Academies (2021). An Overview of Nursing’s Role in Addressing Health Equity -- The Future of Nursing 2020-2030 Webinar </a:t>
            </a:r>
            <a:r>
              <a:rPr>
                <a:solidFill>
                  <a:srgbClr val="009999"/>
                </a:solidFill>
                <a:uFill>
                  <a:solidFill>
                    <a:srgbClr val="009999"/>
                  </a:solidFill>
                </a:uFill>
                <a:hlinkClick r:id="rId4" invalidUrl="" action="" tgtFrame="" tooltip="" history="1" highlightClick="0" endSnd="0"/>
              </a:rPr>
              <a:t>https://www.nationalacademies.org/our-work/the-future-of-nursing-2020-2030</a:t>
            </a:r>
          </a:p>
          <a:p>
            <a:pPr marL="877824" indent="-457200">
              <a:lnSpc>
                <a:spcPct val="125000"/>
              </a:lnSpc>
              <a:buClr>
                <a:srgbClr val="000000"/>
              </a:buClr>
              <a:buSzPts val="2400"/>
              <a:buAutoNum type="arabicPeriod" startAt="1"/>
              <a:defRPr sz="2400" u="sng"/>
            </a:pPr>
            <a:r>
              <a:rPr>
                <a:solidFill>
                  <a:srgbClr val="009999"/>
                </a:solidFill>
                <a:uFill>
                  <a:solidFill>
                    <a:srgbClr val="009999"/>
                  </a:solidFill>
                </a:uFill>
                <a:hlinkClick r:id="rId5" invalidUrl="" action="" tgtFrame="" tooltip="" history="1" highlightClick="0" endSnd="0"/>
              </a:rPr>
              <a:t>National Academies (2021). Diversifying the Nursing Workforce to Advance Health Equity -- The Future of Nursing 2020-2030 Webinar </a:t>
            </a:r>
            <a:r>
              <a:rPr>
                <a:solidFill>
                  <a:srgbClr val="009999"/>
                </a:solidFill>
                <a:uFill>
                  <a:solidFill>
                    <a:srgbClr val="009999"/>
                  </a:solidFill>
                </a:uFill>
                <a:hlinkClick r:id="rId4" invalidUrl="" action="" tgtFrame="" tooltip="" history="1" highlightClick="0" endSnd="0"/>
              </a:rPr>
              <a:t>https://www.nationalacademies.org/our-work/the-future-of-nursing-2020-203</a:t>
            </a:r>
            <a:r>
              <a:rPr u="none"/>
              <a:t>0</a:t>
            </a:r>
          </a:p>
          <a:p>
            <a:pPr marL="877824" indent="-457200">
              <a:lnSpc>
                <a:spcPct val="125000"/>
              </a:lnSpc>
              <a:buClr>
                <a:srgbClr val="000000"/>
              </a:buClr>
              <a:buSzPts val="2400"/>
              <a:buAutoNum type="arabicPeriod" startAt="1"/>
              <a:defRPr sz="2400"/>
            </a:pPr>
            <a:r>
              <a:t>The National Academies (2021).The  future of nursing 2020-2030: Charting a path to achieve health equity. Washington, DC: </a:t>
            </a:r>
            <a:r>
              <a:rPr i="1"/>
              <a:t>The National Academies Press</a:t>
            </a:r>
            <a:r>
              <a:t>. </a:t>
            </a:r>
            <a:r>
              <a:rPr i="1"/>
              <a:t>doi:</a:t>
            </a:r>
            <a:r>
              <a:t> 10.17226/25982.</a:t>
            </a:r>
            <a:r>
              <a:rPr u="sng">
                <a:solidFill>
                  <a:srgbClr val="009999"/>
                </a:solidFill>
                <a:uFill>
                  <a:solidFill>
                    <a:srgbClr val="009999"/>
                  </a:solidFill>
                </a:uFill>
                <a:hlinkClick r:id="rId4" invalidUrl="" action="" tgtFrame="" tooltip="" history="1" highlightClick="0" endSnd="0"/>
              </a:rPr>
              <a:t> https://www.nationalacademies.org/our-work/the-future-of-nursing-2020-2030</a:t>
            </a:r>
            <a:endParaRPr b="1" sz="4400"/>
          </a:p>
          <a:p>
            <a:pPr indent="420623">
              <a:lnSpc>
                <a:spcPct val="125000"/>
              </a:lnSpc>
              <a:defRPr b="1" sz="4400"/>
            </a:pPr>
            <a:r>
              <a:t>Acknowledgements</a:t>
            </a:r>
            <a:endParaRPr sz="2400"/>
          </a:p>
          <a:p>
            <a:pPr marL="877824" indent="-457200">
              <a:lnSpc>
                <a:spcPct val="125000"/>
              </a:lnSpc>
              <a:spcBef>
                <a:spcPts val="1400"/>
              </a:spcBef>
              <a:buClr>
                <a:srgbClr val="000000"/>
              </a:buClr>
              <a:buSzPts val="2400"/>
              <a:buFont typeface="Arial"/>
              <a:buChar char="•"/>
              <a:defRPr sz="2400"/>
            </a:pPr>
            <a:r>
              <a:t>Dr. Stephanie Gingerich, DNP, RN, CPN</a:t>
            </a:r>
          </a:p>
          <a:p>
            <a:pPr marL="877824" indent="-457200">
              <a:lnSpc>
                <a:spcPct val="125000"/>
              </a:lnSpc>
              <a:spcBef>
                <a:spcPts val="1400"/>
              </a:spcBef>
              <a:buClr>
                <a:srgbClr val="000000"/>
              </a:buClr>
              <a:buSzPts val="2400"/>
              <a:buFont typeface="Arial"/>
              <a:buChar char="•"/>
              <a:defRPr sz="2400"/>
            </a:pPr>
            <a:r>
              <a:t>Dr. Nneka Sederstrom PHD, MPH, MA</a:t>
            </a:r>
          </a:p>
          <a:p>
            <a:pPr marL="877824" indent="-457200">
              <a:lnSpc>
                <a:spcPct val="125000"/>
              </a:lnSpc>
              <a:spcBef>
                <a:spcPts val="1400"/>
              </a:spcBef>
              <a:buClr>
                <a:srgbClr val="000000"/>
              </a:buClr>
              <a:buSzPts val="2400"/>
              <a:buFont typeface="Arial"/>
              <a:buChar char="•"/>
              <a:defRPr sz="2400"/>
            </a:pPr>
            <a:r>
              <a:t>Kelly White, MSN, RN</a:t>
            </a:r>
          </a:p>
          <a:p>
            <a:pPr indent="420623">
              <a:lnSpc>
                <a:spcPct val="125000"/>
              </a:lnSpc>
              <a:spcBef>
                <a:spcPts val="1400"/>
              </a:spcBef>
              <a:defRPr b="1" i="1" sz="2400"/>
            </a:pPr>
          </a:p>
          <a:p>
            <a:pPr indent="420623">
              <a:lnSpc>
                <a:spcPct val="125000"/>
              </a:lnSpc>
              <a:spcBef>
                <a:spcPts val="1400"/>
              </a:spcBef>
              <a:defRPr b="1" i="1" sz="2400"/>
            </a:pPr>
            <a:r>
              <a:t>Contact: thom7453@umn.edu@dnpsofcolor.org</a:t>
            </a:r>
          </a:p>
          <a:p>
            <a:pPr indent="420623">
              <a:lnSpc>
                <a:spcPct val="125000"/>
              </a:lnSpc>
              <a:spcBef>
                <a:spcPts val="1400"/>
              </a:spcBef>
              <a:defRPr sz="1800"/>
            </a:pPr>
          </a:p>
          <a:p>
            <a:pPr indent="420623">
              <a:lnSpc>
                <a:spcPct val="125000"/>
              </a:lnSpc>
              <a:spcBef>
                <a:spcPts val="1400"/>
              </a:spcBef>
              <a:defRPr b="1" i="1" sz="2400"/>
            </a:pPr>
          </a:p>
          <a:p>
            <a:pPr indent="420623">
              <a:lnSpc>
                <a:spcPct val="125000"/>
              </a:lnSpc>
              <a:spcBef>
                <a:spcPts val="1400"/>
              </a:spcBef>
              <a:defRPr b="1" i="1" sz="2400"/>
            </a:pPr>
          </a:p>
          <a:p>
            <a:pPr indent="420623">
              <a:lnSpc>
                <a:spcPct val="125000"/>
              </a:lnSpc>
              <a:spcBef>
                <a:spcPts val="1400"/>
              </a:spcBef>
              <a:defRPr b="1" i="1" sz="2400"/>
            </a:pPr>
          </a:p>
          <a:p>
            <a:pPr indent="420623">
              <a:lnSpc>
                <a:spcPct val="125000"/>
              </a:lnSpc>
              <a:spcBef>
                <a:spcPts val="1400"/>
              </a:spcBef>
              <a:defRPr b="1" i="1" sz="3200"/>
            </a:pPr>
            <a:r>
              <a:t>Contact: thom7453@umn.edu@dnpsofcolor.org</a:t>
            </a:r>
          </a:p>
          <a:p>
            <a:pPr marL="877824" indent="-457200">
              <a:lnSpc>
                <a:spcPct val="125000"/>
              </a:lnSpc>
              <a:spcBef>
                <a:spcPts val="1400"/>
              </a:spcBef>
              <a:buClr>
                <a:srgbClr val="000000"/>
              </a:buClr>
              <a:buSzPts val="2400"/>
              <a:buFont typeface="Arial"/>
              <a:buChar char="•"/>
              <a:defRPr sz="2400"/>
            </a:pPr>
          </a:p>
          <a:p>
            <a:pPr marL="877824" indent="-457200">
              <a:lnSpc>
                <a:spcPct val="125000"/>
              </a:lnSpc>
              <a:spcBef>
                <a:spcPts val="1400"/>
              </a:spcBef>
              <a:buClr>
                <a:srgbClr val="000000"/>
              </a:buClr>
              <a:buSzPts val="2400"/>
              <a:buFont typeface="Arial"/>
              <a:buChar char="•"/>
              <a:defRPr sz="2400"/>
            </a:pPr>
          </a:p>
          <a:p>
            <a:pPr indent="420623">
              <a:lnSpc>
                <a:spcPct val="125000"/>
              </a:lnSpc>
            </a:pPr>
            <a:endParaRPr sz="2400"/>
          </a:p>
          <a:p>
            <a:pPr indent="420623">
              <a:lnSpc>
                <a:spcPct val="125000"/>
              </a:lnSpc>
            </a:pPr>
            <a:endParaRPr sz="2400"/>
          </a:p>
          <a:p>
            <a:pPr marL="260334" indent="355600">
              <a:lnSpc>
                <a:spcPct val="125000"/>
              </a:lnSpc>
              <a:defRPr sz="2800"/>
            </a:pPr>
          </a:p>
        </p:txBody>
      </p:sp>
      <p:sp>
        <p:nvSpPr>
          <p:cNvPr id="132" name="Google Shape;62;p1"/>
          <p:cNvSpPr txBox="1"/>
          <p:nvPr/>
        </p:nvSpPr>
        <p:spPr>
          <a:xfrm>
            <a:off x="13274566" y="5657852"/>
            <a:ext cx="12438147" cy="89016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438134">
              <a:lnSpc>
                <a:spcPct val="125000"/>
              </a:lnSpc>
              <a:defRPr b="1" sz="6500"/>
            </a:pPr>
            <a:r>
              <a:t>Results</a:t>
            </a:r>
          </a:p>
          <a:p>
            <a:pPr marL="877824" indent="-457200">
              <a:lnSpc>
                <a:spcPct val="125000"/>
              </a:lnSpc>
              <a:buClr>
                <a:srgbClr val="000000"/>
              </a:buClr>
              <a:buSzPts val="3200"/>
              <a:buFont typeface="Arial"/>
              <a:buChar char="•"/>
              <a:defRPr sz="3200"/>
            </a:pPr>
            <a:r>
              <a:t>Two 1:1 extensive interviews conducted with Nurse executive and DEI executive showed extensive work driven by the organization’s strategic plan to improve health equity and reduce disparities in health outcomes for the community is in focus. </a:t>
            </a:r>
          </a:p>
          <a:p>
            <a:pPr indent="420623">
              <a:lnSpc>
                <a:spcPct val="125000"/>
              </a:lnSpc>
            </a:pPr>
          </a:p>
          <a:p>
            <a:pPr marL="877824" indent="-457200">
              <a:lnSpc>
                <a:spcPct val="125000"/>
              </a:lnSpc>
              <a:buClr>
                <a:srgbClr val="000000"/>
              </a:buClr>
              <a:buSzPts val="3200"/>
              <a:buFont typeface="Arial"/>
              <a:buChar char="•"/>
              <a:defRPr sz="3200"/>
            </a:pPr>
            <a:r>
              <a:t>Observation with notes from talent garden-black women in white coat initiative showed limited knowledge and participation of nurses from across the organization.</a:t>
            </a:r>
          </a:p>
          <a:p>
            <a:pPr indent="420623">
              <a:lnSpc>
                <a:spcPct val="125000"/>
              </a:lnSpc>
              <a:defRPr sz="3200"/>
            </a:pPr>
          </a:p>
          <a:p>
            <a:pPr marL="877824" indent="-457200">
              <a:lnSpc>
                <a:spcPct val="125000"/>
              </a:lnSpc>
              <a:buClr>
                <a:srgbClr val="000000"/>
              </a:buClr>
              <a:buSzPts val="3200"/>
              <a:buFont typeface="Arial"/>
              <a:buChar char="•"/>
              <a:defRPr sz="3200"/>
            </a:pPr>
            <a:r>
              <a:t> Volunteer-observation of community in people of color Health career fair &amp; random interview of nurses showed limited knowledge/interest &amp; participation in DEI the initiatives.</a:t>
            </a:r>
          </a:p>
        </p:txBody>
      </p:sp>
      <p:sp>
        <p:nvSpPr>
          <p:cNvPr id="133" name="Google Shape;63;p1"/>
          <p:cNvSpPr txBox="1"/>
          <p:nvPr/>
        </p:nvSpPr>
        <p:spPr>
          <a:xfrm>
            <a:off x="15037401" y="2326563"/>
            <a:ext cx="26836503" cy="8513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6000"/>
            </a:lvl1pPr>
          </a:lstStyle>
          <a:p>
            <a:pPr/>
            <a:r>
              <a:t>Gertrude Brown Thomas DNP, MSN, BSN, RN</a:t>
            </a:r>
          </a:p>
        </p:txBody>
      </p:sp>
      <p:sp>
        <p:nvSpPr>
          <p:cNvPr id="134" name="Google Shape;64;p1"/>
          <p:cNvSpPr txBox="1"/>
          <p:nvPr/>
        </p:nvSpPr>
        <p:spPr>
          <a:xfrm>
            <a:off x="12451349" y="3488125"/>
            <a:ext cx="30249600" cy="15471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b="1" sz="6000"/>
            </a:pPr>
            <a:r>
              <a:t>Hennepin Healthcare – DNPs of Color</a:t>
            </a:r>
          </a:p>
          <a:p>
            <a:pPr algn="ctr">
              <a:spcBef>
                <a:spcPts val="1200"/>
              </a:spcBef>
              <a:defRPr sz="3600"/>
            </a:pPr>
            <a:r>
              <a:t> University of Minnesota school of Nursing, Minneapolis, Minnesota State, </a:t>
            </a:r>
          </a:p>
        </p:txBody>
      </p:sp>
      <p:sp>
        <p:nvSpPr>
          <p:cNvPr id="135" name="Google Shape;65;p1"/>
          <p:cNvSpPr txBox="1"/>
          <p:nvPr/>
        </p:nvSpPr>
        <p:spPr>
          <a:xfrm>
            <a:off x="26133158" y="21690100"/>
            <a:ext cx="12664144" cy="115801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438134">
              <a:lnSpc>
                <a:spcPct val="110000"/>
              </a:lnSpc>
              <a:defRPr b="1" sz="3000">
                <a:solidFill>
                  <a:srgbClr val="002664"/>
                </a:solidFill>
              </a:defRPr>
            </a:pPr>
            <a:r>
              <a:t>Figure 1. Title. </a:t>
            </a:r>
            <a:r>
              <a:rPr b="0" i="1"/>
              <a:t>Black women in white coat-an observed initiative of the organization’s talent garden-powered by the DEI team, supported by volunteers across discipline</a:t>
            </a:r>
            <a:endParaRPr b="0" i="1"/>
          </a:p>
          <a:p>
            <a:pPr indent="438134">
              <a:lnSpc>
                <a:spcPct val="110000"/>
              </a:lnSpc>
              <a:defRPr b="1" sz="3000">
                <a:solidFill>
                  <a:srgbClr val="002664"/>
                </a:solidFill>
              </a:defRPr>
            </a:pPr>
            <a:r>
              <a:t>Figure 2. </a:t>
            </a:r>
            <a:r>
              <a:rPr b="0" i="1"/>
              <a:t>Observation at the people of color career health fair-an initiative of the people and culture department (formerly Human Resource). powered by volunteers from nursing and other disciplines.</a:t>
            </a:r>
            <a:endParaRPr sz="3200"/>
          </a:p>
          <a:p>
            <a:pPr indent="438134">
              <a:lnSpc>
                <a:spcPct val="110000"/>
              </a:lnSpc>
              <a:defRPr b="1" sz="3000">
                <a:solidFill>
                  <a:srgbClr val="002664"/>
                </a:solidFill>
              </a:defRPr>
            </a:pPr>
            <a:r>
              <a:t>Figure 3. </a:t>
            </a:r>
            <a:r>
              <a:rPr b="0" i="1"/>
              <a:t>The organization receives National accreditation for Health Equity  from NCQA.</a:t>
            </a:r>
            <a:endParaRPr b="0" i="1"/>
          </a:p>
          <a:p>
            <a:pPr indent="438134">
              <a:lnSpc>
                <a:spcPct val="110000"/>
              </a:lnSpc>
              <a:defRPr b="1" sz="3000">
                <a:solidFill>
                  <a:srgbClr val="002664"/>
                </a:solidFill>
              </a:defRPr>
            </a:pPr>
          </a:p>
          <a:p>
            <a:pPr indent="438134">
              <a:lnSpc>
                <a:spcPct val="110000"/>
              </a:lnSpc>
              <a:defRPr b="1" sz="3000">
                <a:solidFill>
                  <a:srgbClr val="002664"/>
                </a:solidFill>
              </a:defRPr>
            </a:pPr>
          </a:p>
          <a:p>
            <a:pPr indent="438134">
              <a:lnSpc>
                <a:spcPct val="110000"/>
              </a:lnSpc>
              <a:defRPr b="1" sz="3000">
                <a:solidFill>
                  <a:srgbClr val="002664"/>
                </a:solidFill>
              </a:defRPr>
            </a:pPr>
          </a:p>
          <a:p>
            <a:pPr indent="438134">
              <a:lnSpc>
                <a:spcPct val="110000"/>
              </a:lnSpc>
              <a:defRPr b="1" sz="3000">
                <a:solidFill>
                  <a:srgbClr val="002664"/>
                </a:solidFill>
              </a:defRPr>
            </a:pPr>
          </a:p>
          <a:p>
            <a:pPr indent="438134">
              <a:lnSpc>
                <a:spcPct val="110000"/>
              </a:lnSpc>
              <a:defRPr b="1" sz="3000">
                <a:solidFill>
                  <a:srgbClr val="002664"/>
                </a:solidFill>
              </a:defRPr>
            </a:pPr>
          </a:p>
          <a:p>
            <a:pPr indent="438134">
              <a:lnSpc>
                <a:spcPct val="110000"/>
              </a:lnSpc>
              <a:defRPr b="1" sz="3000">
                <a:solidFill>
                  <a:srgbClr val="002664"/>
                </a:solidFill>
              </a:defRPr>
            </a:pPr>
          </a:p>
          <a:p>
            <a:pPr indent="438134">
              <a:lnSpc>
                <a:spcPct val="110000"/>
              </a:lnSpc>
            </a:pPr>
            <a:endParaRPr b="1" sz="3000">
              <a:solidFill>
                <a:srgbClr val="002664"/>
              </a:solidFill>
            </a:endParaRPr>
          </a:p>
          <a:p>
            <a:pPr indent="438134">
              <a:lnSpc>
                <a:spcPct val="125000"/>
              </a:lnSpc>
              <a:spcBef>
                <a:spcPts val="1800"/>
              </a:spcBef>
              <a:defRPr sz="3000"/>
            </a:pPr>
          </a:p>
          <a:p>
            <a:pPr indent="438134">
              <a:lnSpc>
                <a:spcPct val="125000"/>
              </a:lnSpc>
              <a:spcBef>
                <a:spcPts val="1800"/>
              </a:spcBef>
              <a:defRPr sz="3000"/>
            </a:pPr>
          </a:p>
          <a:p>
            <a:pPr indent="438134">
              <a:lnSpc>
                <a:spcPct val="125000"/>
              </a:lnSpc>
              <a:spcBef>
                <a:spcPts val="1800"/>
              </a:spcBef>
              <a:defRPr sz="3000"/>
            </a:pPr>
          </a:p>
          <a:p>
            <a:pPr indent="438134">
              <a:lnSpc>
                <a:spcPct val="125000"/>
              </a:lnSpc>
              <a:spcBef>
                <a:spcPts val="1800"/>
              </a:spcBef>
              <a:defRPr sz="3000"/>
            </a:pPr>
          </a:p>
          <a:p>
            <a:pPr indent="438134">
              <a:lnSpc>
                <a:spcPct val="125000"/>
              </a:lnSpc>
              <a:spcBef>
                <a:spcPts val="1800"/>
              </a:spcBef>
              <a:defRPr sz="3000"/>
            </a:pPr>
          </a:p>
        </p:txBody>
      </p:sp>
      <p:graphicFrame>
        <p:nvGraphicFramePr>
          <p:cNvPr id="136" name="Google Shape;66;p1"/>
          <p:cNvGraphicFramePr/>
          <p:nvPr/>
        </p:nvGraphicFramePr>
        <p:xfrm>
          <a:off x="13387387" y="15952727"/>
          <a:ext cx="12165014" cy="846001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474580"/>
                <a:gridCol w="3185052"/>
                <a:gridCol w="2505381"/>
              </a:tblGrid>
              <a:tr h="2089083">
                <a:tc>
                  <a:txBody>
                    <a:bodyPr/>
                    <a:lstStyle/>
                    <a:p>
                      <a:pPr algn="ctr">
                        <a:lnSpc>
                          <a:spcPct val="115000"/>
                        </a:lnSpc>
                        <a:defRPr sz="1800"/>
                      </a:pPr>
                      <a:r>
                        <a:rPr b="1" sz="2400"/>
                        <a:t>Questions from the AHA equity toolkit</a:t>
                      </a:r>
                    </a:p>
                  </a:txBody>
                  <a:tcPr marL="0" marR="0" marT="0" marB="0" anchor="ctr" anchorCtr="0" horzOverflow="overflow">
                    <a:solidFill>
                      <a:srgbClr val="C6D9F1"/>
                    </a:solidFill>
                  </a:tcPr>
                </a:tc>
                <a:tc>
                  <a:txBody>
                    <a:bodyPr/>
                    <a:lstStyle/>
                    <a:p>
                      <a:pPr algn="ctr">
                        <a:lnSpc>
                          <a:spcPct val="115000"/>
                        </a:lnSpc>
                        <a:defRPr sz="1800"/>
                      </a:pPr>
                      <a:r>
                        <a:rPr b="1" sz="2400"/>
                        <a:t>Nursing leader perspective</a:t>
                      </a:r>
                    </a:p>
                  </a:txBody>
                  <a:tcPr marL="0" marR="0" marT="0" marB="0" anchor="b" anchorCtr="0" horzOverflow="overflow">
                    <a:solidFill>
                      <a:srgbClr val="C6D9F1"/>
                    </a:solidFill>
                  </a:tcPr>
                </a:tc>
                <a:tc>
                  <a:txBody>
                    <a:bodyPr/>
                    <a:lstStyle/>
                    <a:p>
                      <a:pPr algn="ctr">
                        <a:lnSpc>
                          <a:spcPct val="115000"/>
                        </a:lnSpc>
                        <a:defRPr b="1" sz="2400"/>
                      </a:pPr>
                      <a:r>
                        <a:t>DEI leader perspective</a:t>
                      </a:r>
                    </a:p>
                  </a:txBody>
                  <a:tcPr marL="0" marR="0" marT="0" marB="0" anchor="b" anchorCtr="0" horzOverflow="overflow">
                    <a:solidFill>
                      <a:srgbClr val="C6D9F1"/>
                    </a:solidFill>
                  </a:tcPr>
                </a:tc>
              </a:tr>
              <a:tr h="1080459">
                <a:tc>
                  <a:txBody>
                    <a:bodyPr/>
                    <a:lstStyle/>
                    <a:p>
                      <a:pPr algn="l">
                        <a:defRPr sz="1800"/>
                      </a:pPr>
                      <a:r>
                        <a:rPr b="1" sz="2400"/>
                        <a:t>Where does the organization stand in progressing the call action in partnering for health equity</a:t>
                      </a:r>
                    </a:p>
                  </a:txBody>
                  <a:tcPr marL="0" marR="0" marT="0" marB="0" anchor="ctr" anchorCtr="0" horzOverflow="overflow"/>
                </a:tc>
                <a:tc>
                  <a:txBody>
                    <a:bodyPr/>
                    <a:lstStyle/>
                    <a:p>
                      <a:pPr algn="l">
                        <a:lnSpc>
                          <a:spcPct val="115000"/>
                        </a:lnSpc>
                        <a:defRPr sz="1800"/>
                      </a:pPr>
                      <a:r>
                        <a:rPr b="1" sz="2400"/>
                        <a:t>Still work to be done in nursing in the area of mentorship</a:t>
                      </a:r>
                    </a:p>
                  </a:txBody>
                  <a:tcPr marL="0" marR="0" marT="0" marB="0" anchor="ctr" anchorCtr="0" horzOverflow="overflow"/>
                </a:tc>
                <a:tc>
                  <a:txBody>
                    <a:bodyPr/>
                    <a:lstStyle/>
                    <a:p>
                      <a:pPr algn="l">
                        <a:lnSpc>
                          <a:spcPct val="115000"/>
                        </a:lnSpc>
                        <a:defRPr sz="1800"/>
                      </a:pPr>
                      <a:r>
                        <a:rPr b="1" sz="2400"/>
                        <a:t>Making changes through hiring &amp; representation</a:t>
                      </a:r>
                    </a:p>
                  </a:txBody>
                  <a:tcPr marL="0" marR="0" marT="0" marB="0" anchor="ctr" anchorCtr="0" horzOverflow="overflow"/>
                </a:tc>
              </a:tr>
              <a:tr h="1278422">
                <a:tc>
                  <a:txBody>
                    <a:bodyPr/>
                    <a:lstStyle/>
                    <a:p>
                      <a:pPr algn="l">
                        <a:defRPr sz="1800"/>
                      </a:pPr>
                      <a:r>
                        <a:rPr b="1" sz="2400"/>
                        <a:t>Inclusion of leaders to reflect the community </a:t>
                      </a:r>
                    </a:p>
                  </a:txBody>
                  <a:tcPr marL="0" marR="0" marT="0" marB="0" anchor="ctr" anchorCtr="0" horzOverflow="overflow"/>
                </a:tc>
                <a:tc>
                  <a:txBody>
                    <a:bodyPr/>
                    <a:lstStyle/>
                    <a:p>
                      <a:pPr algn="l">
                        <a:lnSpc>
                          <a:spcPct val="115000"/>
                        </a:lnSpc>
                        <a:defRPr b="1" sz="2400"/>
                      </a:pPr>
                      <a:r>
                        <a:t>Pockets of structural racism that we need to address</a:t>
                      </a:r>
                    </a:p>
                  </a:txBody>
                  <a:tcPr marL="0" marR="0" marT="0" marB="0" anchor="ctr" anchorCtr="0" horzOverflow="overflow"/>
                </a:tc>
                <a:tc>
                  <a:txBody>
                    <a:bodyPr/>
                    <a:lstStyle/>
                    <a:p>
                      <a:pPr algn="l">
                        <a:lnSpc>
                          <a:spcPct val="115000"/>
                        </a:lnSpc>
                        <a:defRPr sz="1800"/>
                      </a:pPr>
                      <a:r>
                        <a:rPr b="1" sz="2400"/>
                        <a:t>Outreach involvement-new leadership</a:t>
                      </a:r>
                    </a:p>
                  </a:txBody>
                  <a:tcPr marL="0" marR="0" marT="0" marB="0" anchor="ctr" anchorCtr="0" horzOverflow="overflow"/>
                </a:tc>
              </a:tr>
              <a:tr h="1110177">
                <a:tc>
                  <a:txBody>
                    <a:bodyPr/>
                    <a:lstStyle/>
                    <a:p>
                      <a:pPr algn="l">
                        <a:defRPr sz="1800"/>
                      </a:pPr>
                      <a:r>
                        <a:rPr b="1" sz="2400"/>
                        <a:t>Perspective on quality data stratification by race</a:t>
                      </a:r>
                    </a:p>
                  </a:txBody>
                  <a:tcPr marL="0" marR="0" marT="0" marB="0" anchor="ctr" anchorCtr="0" horzOverflow="overflow"/>
                </a:tc>
                <a:tc>
                  <a:txBody>
                    <a:bodyPr/>
                    <a:lstStyle/>
                    <a:p>
                      <a:pPr algn="l">
                        <a:lnSpc>
                          <a:spcPct val="115000"/>
                        </a:lnSpc>
                        <a:defRPr sz="1800"/>
                      </a:pPr>
                      <a:r>
                        <a:rPr b="1" sz="2400"/>
                        <a:t>Work in progress on analyzing data to impact change</a:t>
                      </a:r>
                    </a:p>
                  </a:txBody>
                  <a:tcPr marL="0" marR="0" marT="0" marB="0" anchor="ctr" anchorCtr="0" horzOverflow="overflow"/>
                </a:tc>
                <a:tc>
                  <a:txBody>
                    <a:bodyPr/>
                    <a:lstStyle/>
                    <a:p>
                      <a:pPr algn="l">
                        <a:lnSpc>
                          <a:spcPct val="115000"/>
                        </a:lnSpc>
                        <a:defRPr sz="1800"/>
                      </a:pPr>
                      <a:r>
                        <a:rPr b="1" sz="2400"/>
                        <a:t>Move from data collection to  interventions</a:t>
                      </a:r>
                    </a:p>
                  </a:txBody>
                  <a:tcPr marL="0" marR="0" marT="0" marB="0" anchor="ctr" anchorCtr="0" horzOverflow="overflow"/>
                </a:tc>
              </a:tr>
              <a:tr h="1256481">
                <a:tc>
                  <a:txBody>
                    <a:bodyPr/>
                    <a:lstStyle/>
                    <a:p>
                      <a:pPr algn="l">
                        <a:defRPr sz="1800"/>
                      </a:pPr>
                      <a:r>
                        <a:rPr b="1" sz="2400"/>
                        <a:t>Perspective on Community involvement /projection</a:t>
                      </a:r>
                    </a:p>
                  </a:txBody>
                  <a:tcPr marL="0" marR="0" marT="0" marB="0" anchor="ctr" anchorCtr="0" horzOverflow="overflow"/>
                </a:tc>
                <a:tc>
                  <a:txBody>
                    <a:bodyPr/>
                    <a:lstStyle/>
                    <a:p>
                      <a:pPr algn="l">
                        <a:lnSpc>
                          <a:spcPct val="115000"/>
                        </a:lnSpc>
                        <a:defRPr sz="1800"/>
                      </a:pPr>
                      <a:r>
                        <a:rPr b="1" sz="2400"/>
                        <a:t>Focus on addressing quality outcomes by race presented through data collection</a:t>
                      </a:r>
                    </a:p>
                  </a:txBody>
                  <a:tcPr marL="0" marR="0" marT="0" marB="0" anchor="ctr" anchorCtr="0" horzOverflow="overflow"/>
                </a:tc>
                <a:tc>
                  <a:txBody>
                    <a:bodyPr/>
                    <a:lstStyle/>
                    <a:p>
                      <a:pPr algn="l">
                        <a:lnSpc>
                          <a:spcPct val="115000"/>
                        </a:lnSpc>
                        <a:defRPr sz="1800"/>
                      </a:pPr>
                      <a:r>
                        <a:rPr b="1" sz="2400"/>
                        <a:t>Community partnership:  Bringing in community vendors</a:t>
                      </a:r>
                    </a:p>
                  </a:txBody>
                  <a:tcPr marL="0" marR="0" marT="0" marB="0" anchor="ctr" anchorCtr="0" horzOverflow="overflow"/>
                </a:tc>
              </a:tr>
              <a:tr h="1645392">
                <a:tc>
                  <a:txBody>
                    <a:bodyPr/>
                    <a:lstStyle/>
                    <a:p>
                      <a:pPr algn="l">
                        <a:defRPr sz="1800"/>
                      </a:pPr>
                      <a:r>
                        <a:rPr b="1" sz="2400"/>
                        <a:t> Perspective on cultural competence training</a:t>
                      </a:r>
                    </a:p>
                  </a:txBody>
                  <a:tcPr marL="0" marR="0" marT="0" marB="0" anchor="ctr" anchorCtr="0" horzOverflow="overflow"/>
                </a:tc>
                <a:tc>
                  <a:txBody>
                    <a:bodyPr/>
                    <a:lstStyle/>
                    <a:p>
                      <a:pPr algn="l">
                        <a:lnSpc>
                          <a:spcPct val="115000"/>
                        </a:lnSpc>
                        <a:defRPr sz="1800"/>
                      </a:pPr>
                      <a:r>
                        <a:rPr b="1" sz="2400"/>
                        <a:t>Need for bias training and trauma informed care education for nurses</a:t>
                      </a:r>
                    </a:p>
                  </a:txBody>
                  <a:tcPr marL="0" marR="0" marT="0" marB="0" anchor="ctr" anchorCtr="0" horzOverflow="overflow"/>
                </a:tc>
                <a:tc>
                  <a:txBody>
                    <a:bodyPr/>
                    <a:lstStyle/>
                    <a:p>
                      <a:pPr algn="l">
                        <a:lnSpc>
                          <a:spcPct val="115000"/>
                        </a:lnSpc>
                        <a:defRPr sz="1800"/>
                      </a:pPr>
                      <a:r>
                        <a:rPr b="1" sz="2400"/>
                        <a:t>Tackling on multiple fronts-onboarding, hiring practices. Ongoing education</a:t>
                      </a:r>
                    </a:p>
                  </a:txBody>
                  <a:tcPr marL="0" marR="0" marT="0" marB="0" anchor="ctr" anchorCtr="0" horzOverflow="overflow"/>
                </a:tc>
              </a:tr>
            </a:tbl>
          </a:graphicData>
        </a:graphic>
      </p:graphicFrame>
      <p:sp>
        <p:nvSpPr>
          <p:cNvPr id="137" name="Google Shape;70;p1"/>
          <p:cNvSpPr txBox="1"/>
          <p:nvPr/>
        </p:nvSpPr>
        <p:spPr>
          <a:xfrm>
            <a:off x="26077511" y="25647218"/>
            <a:ext cx="12611231" cy="6078199"/>
          </a:xfrm>
          <a:prstGeom prst="rect">
            <a:avLst/>
          </a:prstGeom>
          <a:solidFill>
            <a:srgbClr val="FCD900"/>
          </a:solidFill>
          <a:ln w="38100">
            <a:solidFill>
              <a:srgbClr val="000000"/>
            </a:solidFill>
          </a:ln>
          <a:effectLst>
            <a:outerShdw sx="100000" sy="100000" kx="0" ky="0" algn="b" rotWithShape="0" blurRad="114300" dist="12700" dir="5400000">
              <a:srgbClr val="000000"/>
            </a:outerShdw>
          </a:effectLst>
          <a:extLst>
            <a:ext uri="{C572A759-6A51-4108-AA02-DFA0A04FC94B}">
              <ma14:wrappingTextBoxFlag xmlns:ma14="http://schemas.microsoft.com/office/mac/drawingml/2011/main" val="1"/>
            </a:ext>
          </a:extLst>
        </p:spPr>
        <p:txBody>
          <a:bodyPr lIns="45699" tIns="45699" rIns="45699" bIns="45699">
            <a:spAutoFit/>
          </a:bodyPr>
          <a:lstStyle/>
          <a:p>
            <a:pPr indent="438134">
              <a:lnSpc>
                <a:spcPct val="125000"/>
              </a:lnSpc>
              <a:defRPr b="1" sz="4400"/>
            </a:pPr>
            <a:r>
              <a:t>Conclusion:</a:t>
            </a:r>
          </a:p>
          <a:p>
            <a:pPr marL="877824" indent="-457200">
              <a:lnSpc>
                <a:spcPct val="125000"/>
              </a:lnSpc>
              <a:buClr>
                <a:srgbClr val="000000"/>
              </a:buClr>
              <a:buSzPts val="3600"/>
              <a:buFont typeface="Arial"/>
              <a:buChar char="•"/>
              <a:defRPr b="1" sz="3600"/>
            </a:pPr>
            <a:r>
              <a:t>Multiple initiatives to improve health equity and close the disparity gap is happening across the organization with minimal nursing involvement.</a:t>
            </a:r>
          </a:p>
          <a:p>
            <a:pPr marL="877824" indent="-457200">
              <a:lnSpc>
                <a:spcPct val="125000"/>
              </a:lnSpc>
              <a:buClr>
                <a:srgbClr val="000000"/>
              </a:buClr>
              <a:buSzPts val="3600"/>
              <a:buFont typeface="Arial"/>
              <a:buChar char="•"/>
              <a:defRPr b="1" sz="3600"/>
            </a:pPr>
            <a:r>
              <a:t>There is limited knowledge &amp; participation from nurses in ongoing work to close the equity gap and reduce health disparities. </a:t>
            </a:r>
          </a:p>
          <a:p>
            <a:pPr marL="877824" indent="-457200">
              <a:lnSpc>
                <a:spcPct val="125000"/>
              </a:lnSpc>
              <a:buClr>
                <a:srgbClr val="000000"/>
              </a:buClr>
              <a:buSzPts val="3600"/>
              <a:buFont typeface="Arial"/>
              <a:buChar char="•"/>
              <a:defRPr b="1" sz="3600"/>
            </a:pPr>
            <a:r>
              <a:t>The community is ready for inclusion across discipline to improve health outcome. </a:t>
            </a:r>
          </a:p>
        </p:txBody>
      </p:sp>
      <p:sp>
        <p:nvSpPr>
          <p:cNvPr id="138" name="Google Shape;71;p1"/>
          <p:cNvSpPr txBox="1"/>
          <p:nvPr/>
        </p:nvSpPr>
        <p:spPr>
          <a:xfrm>
            <a:off x="12748621" y="14774048"/>
            <a:ext cx="12418656" cy="85113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438134">
              <a:defRPr b="1" sz="3000">
                <a:solidFill>
                  <a:srgbClr val="002664"/>
                </a:solidFill>
              </a:defRPr>
            </a:pPr>
          </a:p>
          <a:p>
            <a:pPr indent="438134">
              <a:defRPr b="1" sz="3000">
                <a:solidFill>
                  <a:srgbClr val="002664"/>
                </a:solidFill>
              </a:defRPr>
            </a:pPr>
            <a:r>
              <a:t>Table 1. Leaders Perspective on DEI Partnership for equity</a:t>
            </a:r>
          </a:p>
        </p:txBody>
      </p:sp>
      <p:sp>
        <p:nvSpPr>
          <p:cNvPr id="139" name="Google Shape;72;p1"/>
          <p:cNvSpPr/>
          <p:nvPr/>
        </p:nvSpPr>
        <p:spPr>
          <a:xfrm>
            <a:off x="0" y="32420349"/>
            <a:ext cx="51206400" cy="658801"/>
          </a:xfrm>
          <a:prstGeom prst="rect">
            <a:avLst/>
          </a:prstGeom>
          <a:solidFill>
            <a:srgbClr val="351C75"/>
          </a:solidFill>
          <a:ln>
            <a:solidFill>
              <a:srgbClr val="000000"/>
            </a:solidFill>
          </a:ln>
        </p:spPr>
        <p:txBody>
          <a:bodyPr lIns="45719" rIns="45719" anchor="ctr"/>
          <a:lstStyle/>
          <a:p>
            <a:pPr>
              <a:defRPr>
                <a:solidFill>
                  <a:srgbClr val="351C75"/>
                </a:solidFill>
              </a:defRPr>
            </a:pPr>
          </a:p>
        </p:txBody>
      </p:sp>
      <p:pic>
        <p:nvPicPr>
          <p:cNvPr id="140" name="Google Shape;73;p1" descr="Google Shape;73;p1"/>
          <p:cNvPicPr>
            <a:picLocks noChangeAspect="1"/>
          </p:cNvPicPr>
          <p:nvPr/>
        </p:nvPicPr>
        <p:blipFill>
          <a:blip r:embed="rId6">
            <a:extLst/>
          </a:blip>
          <a:srcRect l="0" t="10650" r="15739" b="0"/>
          <a:stretch>
            <a:fillRect/>
          </a:stretch>
        </p:blipFill>
        <p:spPr>
          <a:xfrm>
            <a:off x="727075" y="258432"/>
            <a:ext cx="10836700" cy="5372343"/>
          </a:xfrm>
          <a:prstGeom prst="rect">
            <a:avLst/>
          </a:prstGeom>
          <a:ln w="12700">
            <a:miter lim="400000"/>
          </a:ln>
        </p:spPr>
      </p:pic>
      <p:pic>
        <p:nvPicPr>
          <p:cNvPr id="141" name="Picture 5" descr="Picture 5"/>
          <p:cNvPicPr>
            <a:picLocks noChangeAspect="1"/>
          </p:cNvPicPr>
          <p:nvPr/>
        </p:nvPicPr>
        <p:blipFill>
          <a:blip r:embed="rId7">
            <a:extLst/>
          </a:blip>
          <a:stretch>
            <a:fillRect/>
          </a:stretch>
        </p:blipFill>
        <p:spPr>
          <a:xfrm>
            <a:off x="26077512" y="10324258"/>
            <a:ext cx="5895777" cy="6880650"/>
          </a:xfrm>
          <a:prstGeom prst="rect">
            <a:avLst/>
          </a:prstGeom>
          <a:ln w="12700">
            <a:miter lim="400000"/>
          </a:ln>
        </p:spPr>
      </p:pic>
      <p:pic>
        <p:nvPicPr>
          <p:cNvPr id="142" name="Picture 6" descr="Picture 6"/>
          <p:cNvPicPr>
            <a:picLocks noChangeAspect="1"/>
          </p:cNvPicPr>
          <p:nvPr/>
        </p:nvPicPr>
        <p:blipFill>
          <a:blip r:embed="rId8">
            <a:extLst/>
          </a:blip>
          <a:stretch>
            <a:fillRect/>
          </a:stretch>
        </p:blipFill>
        <p:spPr>
          <a:xfrm>
            <a:off x="26133158" y="5748085"/>
            <a:ext cx="12563866" cy="4962575"/>
          </a:xfrm>
          <a:prstGeom prst="rect">
            <a:avLst/>
          </a:prstGeom>
          <a:ln w="12700">
            <a:miter lim="400000"/>
          </a:ln>
        </p:spPr>
      </p:pic>
      <p:pic>
        <p:nvPicPr>
          <p:cNvPr id="143" name="Picture 6" descr="Picture 6">
            <a:hlinkClick r:id="rId9" invalidUrl="" action="" tgtFrame="" tooltip="" history="1" highlightClick="0" endSnd="0"/>
          </p:cNvPr>
          <p:cNvPicPr>
            <a:picLocks noChangeAspect="1"/>
          </p:cNvPicPr>
          <p:nvPr/>
        </p:nvPicPr>
        <p:blipFill>
          <a:blip r:embed="rId10">
            <a:extLst/>
          </a:blip>
          <a:stretch>
            <a:fillRect/>
          </a:stretch>
        </p:blipFill>
        <p:spPr>
          <a:xfrm>
            <a:off x="26057429" y="17204909"/>
            <a:ext cx="12695241" cy="4413854"/>
          </a:xfrm>
          <a:prstGeom prst="rect">
            <a:avLst/>
          </a:prstGeom>
          <a:ln w="12700">
            <a:miter lim="400000"/>
          </a:ln>
        </p:spPr>
      </p:pic>
      <p:graphicFrame>
        <p:nvGraphicFramePr>
          <p:cNvPr id="144" name="Table 11"/>
          <p:cNvGraphicFramePr/>
          <p:nvPr/>
        </p:nvGraphicFramePr>
        <p:xfrm>
          <a:off x="13387387" y="27901633"/>
          <a:ext cx="12496799" cy="315127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161182"/>
                <a:gridCol w="4257171"/>
                <a:gridCol w="4078444"/>
              </a:tblGrid>
              <a:tr h="1134795">
                <a:tc>
                  <a:txBody>
                    <a:bodyPr/>
                    <a:lstStyle/>
                    <a:p>
                      <a:pPr algn="ctr">
                        <a:lnSpc>
                          <a:spcPct val="115000"/>
                        </a:lnSpc>
                        <a:defRPr sz="1800"/>
                      </a:pPr>
                      <a:r>
                        <a:rPr b="1" sz="2400"/>
                        <a:t>Events observed</a:t>
                      </a:r>
                    </a:p>
                  </a:txBody>
                  <a:tcPr marL="0" marR="0" marT="0" marB="0" anchor="ctr" anchorCtr="0" horzOverflow="overflow">
                    <a:solidFill>
                      <a:srgbClr val="C6D9F1"/>
                    </a:solidFill>
                  </a:tcPr>
                </a:tc>
                <a:tc>
                  <a:txBody>
                    <a:bodyPr/>
                    <a:lstStyle/>
                    <a:p>
                      <a:pPr algn="ctr">
                        <a:lnSpc>
                          <a:spcPct val="115000"/>
                        </a:lnSpc>
                        <a:defRPr b="1" sz="2400"/>
                      </a:pPr>
                      <a:r>
                        <a:t>Nurses of color participation</a:t>
                      </a:r>
                    </a:p>
                  </a:txBody>
                  <a:tcPr marL="0" marR="0" marT="0" marB="0" anchor="b" anchorCtr="0" horzOverflow="overflow">
                    <a:solidFill>
                      <a:srgbClr val="C6D9F1"/>
                    </a:solidFill>
                  </a:tcPr>
                </a:tc>
                <a:tc>
                  <a:txBody>
                    <a:bodyPr/>
                    <a:lstStyle/>
                    <a:p>
                      <a:pPr algn="ctr">
                        <a:lnSpc>
                          <a:spcPct val="115000"/>
                        </a:lnSpc>
                        <a:defRPr b="1" sz="2400"/>
                      </a:pPr>
                      <a:r>
                        <a:t>Nurse not identified as nurses of color participation</a:t>
                      </a:r>
                    </a:p>
                  </a:txBody>
                  <a:tcPr marL="0" marR="0" marT="0" marB="0" anchor="b" anchorCtr="0" horzOverflow="overflow">
                    <a:solidFill>
                      <a:srgbClr val="C6D9F1"/>
                    </a:solidFill>
                  </a:tcPr>
                </a:tc>
              </a:tr>
              <a:tr h="504120">
                <a:tc>
                  <a:txBody>
                    <a:bodyPr/>
                    <a:lstStyle/>
                    <a:p>
                      <a:pPr algn="ctr">
                        <a:defRPr sz="1800"/>
                      </a:pPr>
                      <a:r>
                        <a:rPr b="1" sz="2400"/>
                        <a:t>     Talent garden initiative observed participation</a:t>
                      </a:r>
                    </a:p>
                  </a:txBody>
                  <a:tcPr marL="0" marR="0" marT="0" marB="0" anchor="ctr" anchorCtr="0" horzOverflow="overflow"/>
                </a:tc>
                <a:tc>
                  <a:txBody>
                    <a:bodyPr/>
                    <a:lstStyle/>
                    <a:p>
                      <a:pPr algn="ctr">
                        <a:lnSpc>
                          <a:spcPct val="115000"/>
                        </a:lnSpc>
                        <a:defRPr sz="1800"/>
                      </a:pPr>
                      <a:r>
                        <a:rPr b="1" sz="2400"/>
                        <a:t>&lt;10%</a:t>
                      </a:r>
                    </a:p>
                  </a:txBody>
                  <a:tcPr marL="0" marR="0" marT="0" marB="0" anchor="ctr" anchorCtr="0" horzOverflow="overflow"/>
                </a:tc>
                <a:tc>
                  <a:txBody>
                    <a:bodyPr/>
                    <a:lstStyle/>
                    <a:p>
                      <a:pPr algn="ctr">
                        <a:lnSpc>
                          <a:spcPct val="115000"/>
                        </a:lnSpc>
                        <a:defRPr sz="1800"/>
                      </a:pPr>
                      <a:r>
                        <a:rPr b="1" sz="2400"/>
                        <a:t>&lt;5%</a:t>
                      </a:r>
                    </a:p>
                  </a:txBody>
                  <a:tcPr marL="0" marR="0" marT="0" marB="0" anchor="ctr" anchorCtr="0" horzOverflow="overflow"/>
                </a:tc>
              </a:tr>
              <a:tr h="504120">
                <a:tc>
                  <a:txBody>
                    <a:bodyPr/>
                    <a:lstStyle/>
                    <a:p>
                      <a:pPr algn="ctr">
                        <a:defRPr sz="1800"/>
                      </a:pPr>
                      <a:r>
                        <a:rPr b="1" sz="2400"/>
                        <a:t>     Nurses’ knowledge of talent garden initiative</a:t>
                      </a:r>
                    </a:p>
                  </a:txBody>
                  <a:tcPr marL="0" marR="0" marT="0" marB="0" anchor="ctr" anchorCtr="0" horzOverflow="overflow"/>
                </a:tc>
                <a:tc>
                  <a:txBody>
                    <a:bodyPr/>
                    <a:lstStyle/>
                    <a:p>
                      <a:pPr algn="ctr">
                        <a:lnSpc>
                          <a:spcPct val="115000"/>
                        </a:lnSpc>
                        <a:defRPr sz="1800"/>
                      </a:pPr>
                      <a:r>
                        <a:rPr b="1" sz="2400"/>
                        <a:t>25%</a:t>
                      </a:r>
                    </a:p>
                  </a:txBody>
                  <a:tcPr marL="0" marR="0" marT="0" marB="0" anchor="ctr" anchorCtr="0" horzOverflow="overflow"/>
                </a:tc>
                <a:tc>
                  <a:txBody>
                    <a:bodyPr/>
                    <a:lstStyle/>
                    <a:p>
                      <a:pPr algn="ctr">
                        <a:lnSpc>
                          <a:spcPct val="115000"/>
                        </a:lnSpc>
                        <a:defRPr sz="1800"/>
                      </a:pPr>
                      <a:r>
                        <a:rPr b="1" sz="2400"/>
                        <a:t>10%</a:t>
                      </a:r>
                    </a:p>
                  </a:txBody>
                  <a:tcPr marL="0" marR="0" marT="0" marB="0" anchor="ctr" anchorCtr="0" horzOverflow="overflow"/>
                </a:tc>
              </a:tr>
              <a:tr h="504120">
                <a:tc>
                  <a:txBody>
                    <a:bodyPr/>
                    <a:lstStyle/>
                    <a:p>
                      <a:pPr algn="ctr">
                        <a:defRPr sz="1800"/>
                      </a:pPr>
                      <a:r>
                        <a:rPr b="1" sz="2400"/>
                        <a:t>People of color career fair observed participation     </a:t>
                      </a:r>
                    </a:p>
                  </a:txBody>
                  <a:tcPr marL="0" marR="0" marT="0" marB="0" anchor="ctr" anchorCtr="0" horzOverflow="overflow"/>
                </a:tc>
                <a:tc>
                  <a:txBody>
                    <a:bodyPr/>
                    <a:lstStyle/>
                    <a:p>
                      <a:pPr algn="ctr">
                        <a:lnSpc>
                          <a:spcPct val="115000"/>
                        </a:lnSpc>
                        <a:defRPr sz="1800"/>
                      </a:pPr>
                      <a:r>
                        <a:rPr b="1" sz="2400"/>
                        <a:t>&lt;10%</a:t>
                      </a:r>
                    </a:p>
                  </a:txBody>
                  <a:tcPr marL="0" marR="0" marT="0" marB="0" anchor="ctr" anchorCtr="0" horzOverflow="overflow"/>
                </a:tc>
                <a:tc>
                  <a:txBody>
                    <a:bodyPr/>
                    <a:lstStyle/>
                    <a:p>
                      <a:pPr algn="ctr">
                        <a:lnSpc>
                          <a:spcPct val="115000"/>
                        </a:lnSpc>
                        <a:defRPr sz="1800"/>
                      </a:pPr>
                      <a:r>
                        <a:rPr b="1" sz="2400"/>
                        <a:t>&lt;5%</a:t>
                      </a:r>
                    </a:p>
                  </a:txBody>
                  <a:tcPr marL="0" marR="0" marT="0" marB="0" anchor="ctr" anchorCtr="0" horzOverflow="overflow"/>
                </a:tc>
              </a:tr>
              <a:tr h="504120">
                <a:tc>
                  <a:txBody>
                    <a:bodyPr/>
                    <a:lstStyle/>
                    <a:p>
                      <a:pPr algn="ctr">
                        <a:defRPr sz="1800"/>
                      </a:pPr>
                      <a:r>
                        <a:rPr b="1" sz="2400"/>
                        <a:t>     Nurses  knowledge of people of color career fair</a:t>
                      </a:r>
                    </a:p>
                  </a:txBody>
                  <a:tcPr marL="0" marR="0" marT="0" marB="0" anchor="ctr" anchorCtr="0" horzOverflow="overflow"/>
                </a:tc>
                <a:tc>
                  <a:txBody>
                    <a:bodyPr/>
                    <a:lstStyle/>
                    <a:p>
                      <a:pPr algn="ctr">
                        <a:lnSpc>
                          <a:spcPct val="115000"/>
                        </a:lnSpc>
                        <a:defRPr sz="1800"/>
                      </a:pPr>
                      <a:r>
                        <a:rPr b="1" sz="2400"/>
                        <a:t>30%</a:t>
                      </a:r>
                    </a:p>
                  </a:txBody>
                  <a:tcPr marL="0" marR="0" marT="0" marB="0" anchor="ctr" anchorCtr="0" horzOverflow="overflow"/>
                </a:tc>
                <a:tc>
                  <a:txBody>
                    <a:bodyPr/>
                    <a:lstStyle/>
                    <a:p>
                      <a:pPr algn="ctr">
                        <a:lnSpc>
                          <a:spcPct val="115000"/>
                        </a:lnSpc>
                        <a:defRPr sz="1800"/>
                      </a:pPr>
                      <a:r>
                        <a:rPr b="1" sz="2400"/>
                        <a:t>45%</a:t>
                      </a:r>
                    </a:p>
                  </a:txBody>
                  <a:tcPr marL="0" marR="0" marT="0" marB="0" anchor="ctr" anchorCtr="0" horzOverflow="overflow"/>
                </a:tc>
              </a:tr>
            </a:tbl>
          </a:graphicData>
        </a:graphic>
      </p:graphicFrame>
      <p:sp>
        <p:nvSpPr>
          <p:cNvPr id="145" name="Google Shape;71;p1"/>
          <p:cNvSpPr txBox="1"/>
          <p:nvPr/>
        </p:nvSpPr>
        <p:spPr>
          <a:xfrm>
            <a:off x="13510117" y="26695843"/>
            <a:ext cx="12456385" cy="85113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438134">
              <a:defRPr b="1" sz="3000">
                <a:solidFill>
                  <a:srgbClr val="002664"/>
                </a:solidFill>
              </a:defRPr>
            </a:lvl1pPr>
          </a:lstStyle>
          <a:p>
            <a:pPr/>
            <a:r>
              <a:t>Table 2. Participation and assessment of nurses’ knowledge in DEI partnership &amp; works of equity</a:t>
            </a:r>
          </a:p>
        </p:txBody>
      </p:sp>
      <p:pic>
        <p:nvPicPr>
          <p:cNvPr id="146" name="Picture 15" descr="Picture 15"/>
          <p:cNvPicPr>
            <a:picLocks noChangeAspect="1"/>
          </p:cNvPicPr>
          <p:nvPr/>
        </p:nvPicPr>
        <p:blipFill>
          <a:blip r:embed="rId11">
            <a:extLst/>
          </a:blip>
          <a:stretch>
            <a:fillRect/>
          </a:stretch>
        </p:blipFill>
        <p:spPr>
          <a:xfrm>
            <a:off x="31857695" y="10710658"/>
            <a:ext cx="6831046" cy="6494250"/>
          </a:xfrm>
          <a:prstGeom prst="rect">
            <a:avLst/>
          </a:prstGeom>
          <a:ln w="12700">
            <a:miter lim="400000"/>
          </a:ln>
        </p:spPr>
      </p:pic>
      <p:pic>
        <p:nvPicPr>
          <p:cNvPr id="147" name="image2.png" descr="image2.png"/>
          <p:cNvPicPr>
            <a:picLocks noChangeAspect="1"/>
          </p:cNvPicPr>
          <p:nvPr/>
        </p:nvPicPr>
        <p:blipFill>
          <a:blip r:embed="rId12">
            <a:extLst/>
          </a:blip>
          <a:stretch>
            <a:fillRect/>
          </a:stretch>
        </p:blipFill>
        <p:spPr>
          <a:xfrm>
            <a:off x="0" y="0"/>
            <a:ext cx="1016000" cy="1016000"/>
          </a:xfrm>
          <a:prstGeom prst="rect">
            <a:avLst/>
          </a:prstGeom>
          <a:ln w="12700">
            <a:miter lim="400000"/>
          </a:ln>
        </p:spPr>
      </p:pic>
      <p:pic>
        <p:nvPicPr>
          <p:cNvPr id="148" name="image2.png" descr="image2.png"/>
          <p:cNvPicPr>
            <a:picLocks noChangeAspect="1"/>
          </p:cNvPicPr>
          <p:nvPr/>
        </p:nvPicPr>
        <p:blipFill>
          <a:blip r:embed="rId12">
            <a:extLst/>
          </a:blip>
          <a:stretch>
            <a:fillRect/>
          </a:stretch>
        </p:blipFill>
        <p:spPr>
          <a:xfrm>
            <a:off x="0" y="0"/>
            <a:ext cx="1016000" cy="1016000"/>
          </a:xfrm>
          <a:prstGeom prst="rect">
            <a:avLst/>
          </a:prstGeom>
          <a:ln w="12700">
            <a:miter lim="400000"/>
          </a:ln>
        </p:spPr>
      </p:pic>
      <p:pic>
        <p:nvPicPr>
          <p:cNvPr id="149" name="image2.png" descr="image2.png"/>
          <p:cNvPicPr>
            <a:picLocks noChangeAspect="1"/>
          </p:cNvPicPr>
          <p:nvPr/>
        </p:nvPicPr>
        <p:blipFill>
          <a:blip r:embed="rId12">
            <a:extLst/>
          </a:blip>
          <a:stretch>
            <a:fillRect/>
          </a:stretch>
        </p:blipFill>
        <p:spPr>
          <a:xfrm>
            <a:off x="0" y="0"/>
            <a:ext cx="1016000" cy="10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Helvetica"/>
        <a:ea typeface="Helvetica"/>
        <a:cs typeface="Helvetica"/>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