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3291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838">
          <p15:clr>
            <a:srgbClr val="A4A3A4"/>
          </p15:clr>
        </p15:guide>
        <p15:guide id="2" orient="horz" pos="20240">
          <p15:clr>
            <a:srgbClr val="A4A3A4"/>
          </p15:clr>
        </p15:guide>
        <p15:guide id="3" pos="6859">
          <p15:clr>
            <a:srgbClr val="A4A3A4"/>
          </p15:clr>
        </p15:guide>
        <p15:guide id="4" pos="458">
          <p15:clr>
            <a:srgbClr val="A4A3A4"/>
          </p15:clr>
        </p15:guide>
        <p15:guide id="5" pos="27242">
          <p15:clr>
            <a:srgbClr val="A4A3A4"/>
          </p15:clr>
        </p15:guide>
        <p15:guide id="6" pos="7344">
          <p15:clr>
            <a:srgbClr val="A4A3A4"/>
          </p15:clr>
        </p15:guide>
        <p15:guide id="7" pos="13672">
          <p15:clr>
            <a:srgbClr val="A4A3A4"/>
          </p15:clr>
        </p15:guide>
        <p15:guide id="8" pos="14155">
          <p15:clr>
            <a:srgbClr val="A4A3A4"/>
          </p15:clr>
        </p15:guide>
        <p15:guide id="9" pos="20453">
          <p15:clr>
            <a:srgbClr val="A4A3A4"/>
          </p15:clr>
        </p15:guide>
        <p15:guide id="10" pos="20968">
          <p15:clr>
            <a:srgbClr val="A4A3A4"/>
          </p15:clr>
        </p15:guide>
        <p15:guide id="11" pos="8002">
          <p15:clr>
            <a:srgbClr val="000000"/>
          </p15:clr>
        </p15:guide>
        <p15:guide id="12" pos="534">
          <p15:clr>
            <a:srgbClr val="000000"/>
          </p15:clr>
        </p15:guide>
        <p15:guide id="13" pos="31782">
          <p15:clr>
            <a:srgbClr val="000000"/>
          </p15:clr>
        </p15:guide>
        <p15:guide id="14" pos="8568">
          <p15:clr>
            <a:srgbClr val="000000"/>
          </p15:clr>
        </p15:guide>
        <p15:guide id="15" pos="15950">
          <p15:clr>
            <a:srgbClr val="000000"/>
          </p15:clr>
        </p15:guide>
        <p15:guide id="16" pos="16514">
          <p15:clr>
            <a:srgbClr val="000000"/>
          </p15:clr>
        </p15:guide>
        <p15:guide id="17" pos="23862">
          <p15:clr>
            <a:srgbClr val="000000"/>
          </p15:clr>
        </p15:guide>
        <p15:guide id="18" pos="24462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2949">
          <p15:clr>
            <a:srgbClr val="000000"/>
          </p15:clr>
        </p15:guide>
        <p15:guide id="4" pos="2229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wMEULymJ1hqifAOxcW5afzqy8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349904-DCC0-4C61-9F45-824BA99A04FC}" v="20" dt="2022-09-24T04:02:32.451"/>
  </p1510:revLst>
</p1510:revInfo>
</file>

<file path=ppt/tableStyles.xml><?xml version="1.0" encoding="utf-8"?>
<a:tblStyleLst xmlns:a="http://schemas.openxmlformats.org/drawingml/2006/main" def="{5DD6A238-49A3-45E1-BEFC-B98395B45FEE}">
  <a:tblStyle styleId="{5DD6A238-49A3-45E1-BEFC-B98395B45F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>
        <p:scale>
          <a:sx n="50" d="100"/>
          <a:sy n="50" d="100"/>
        </p:scale>
        <p:origin x="24" y="-8032"/>
      </p:cViewPr>
      <p:guideLst>
        <p:guide orient="horz" pos="838"/>
        <p:guide orient="horz" pos="20240"/>
        <p:guide pos="6859"/>
        <p:guide pos="458"/>
        <p:guide pos="27242"/>
        <p:guide pos="7344"/>
        <p:guide pos="13672"/>
        <p:guide pos="14155"/>
        <p:guide pos="20453"/>
        <p:guide pos="20968"/>
        <p:guide pos="8002"/>
        <p:guide pos="534"/>
        <p:guide pos="31782"/>
        <p:guide pos="8568"/>
        <p:guide pos="15950"/>
        <p:guide pos="16514"/>
        <p:guide pos="23862"/>
        <p:guide pos="244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08705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08038" y="703263"/>
            <a:ext cx="5461000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L="457200" marR="0" lvl="0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93297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00" cy="4213500"/>
          </a:xfrm>
          <a:prstGeom prst="rect">
            <a:avLst/>
          </a:prstGeom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lvl="0" indent="0" algn="l" rtl="0">
              <a:spcBef>
                <a:spcPts val="69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8038" y="703263"/>
            <a:ext cx="5461000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840480" y="10226681"/>
            <a:ext cx="43525440" cy="705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7680960" y="18653131"/>
            <a:ext cx="35844481" cy="841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4" name="Google Shape;1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152400"/>
            <a:ext cx="12820650" cy="584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 rot="5400000">
            <a:off x="14739939" y="-4499291"/>
            <a:ext cx="21726524" cy="4608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 rot="5400000">
            <a:off x="28840750" y="9601517"/>
            <a:ext cx="28089223" cy="1152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 rot="5400000">
            <a:off x="5655627" y="-1777683"/>
            <a:ext cx="28089223" cy="3427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2560320" y="7680327"/>
            <a:ext cx="46085761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4044951" y="21151852"/>
            <a:ext cx="43525440" cy="65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4044951" y="13950950"/>
            <a:ext cx="4352544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2560320" y="7680327"/>
            <a:ext cx="22900640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08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–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25745441" y="7680327"/>
            <a:ext cx="22900640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08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–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2560321" y="7369176"/>
            <a:ext cx="22625050" cy="3070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2560321" y="10439405"/>
            <a:ext cx="22625050" cy="1896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3"/>
          </p:nvPr>
        </p:nvSpPr>
        <p:spPr>
          <a:xfrm>
            <a:off x="26012141" y="7369176"/>
            <a:ext cx="22633942" cy="3070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4"/>
          </p:nvPr>
        </p:nvSpPr>
        <p:spPr>
          <a:xfrm>
            <a:off x="26012141" y="10439405"/>
            <a:ext cx="22633942" cy="1896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2560321" y="1311281"/>
            <a:ext cx="16846551" cy="5578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20020281" y="1311281"/>
            <a:ext cx="28625799" cy="28095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22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–"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•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2560321" y="6889750"/>
            <a:ext cx="16846551" cy="225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10036809" y="23044152"/>
            <a:ext cx="30723839" cy="2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1"/>
          <p:cNvSpPr>
            <a:spLocks noGrp="1"/>
          </p:cNvSpPr>
          <p:nvPr>
            <p:ph type="pic" idx="2"/>
          </p:nvPr>
        </p:nvSpPr>
        <p:spPr>
          <a:xfrm>
            <a:off x="10036809" y="2940050"/>
            <a:ext cx="30723839" cy="19751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r" rtl="0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  <a:defRPr sz="6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10036809" y="25761952"/>
            <a:ext cx="30723839" cy="3863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/>
        </p:nvSpPr>
        <p:spPr>
          <a:xfrm>
            <a:off x="38831522" y="32032575"/>
            <a:ext cx="1160145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1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Poster produced by Faculty &amp; Curriculum Support (FACS), Georgetown University Medical Center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 b="1" i="1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doi.org.10.1161hhf00000000000006/" TargetMode="External"/><Relationship Id="rId7" Type="http://schemas.openxmlformats.org/officeDocument/2006/relationships/hyperlink" Target="https://doi.org.10.1016/j.hrtlng.2016.11.00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016/j.ijnurstu.2021.10392" TargetMode="External"/><Relationship Id="rId5" Type="http://schemas.openxmlformats.org/officeDocument/2006/relationships/hyperlink" Target="https://doi.org/10.111/phn.12324" TargetMode="External"/><Relationship Id="rId4" Type="http://schemas.openxmlformats.org/officeDocument/2006/relationships/hyperlink" Target="https://doi.org/10.1093/eurjpc/zwaa147" TargetMode="External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/>
          <p:nvPr/>
        </p:nvSpPr>
        <p:spPr>
          <a:xfrm>
            <a:off x="475303" y="5357987"/>
            <a:ext cx="12294900" cy="27088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sz="6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Global Impact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195 countries suggested that the global burden of heart failure(HF) was high, and that the occurrence of HF nearly doubled from 33.5 million in 1990 to 64.3 million in  2017.</a:t>
            </a:r>
            <a:r>
              <a:rPr lang="en-US" sz="3000" baseline="30000" dirty="0">
                <a:solidFill>
                  <a:schemeClr val="dk1"/>
                </a:solidFill>
              </a:rPr>
              <a:t>2</a:t>
            </a: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 Impact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Heart failure diagnosis was estimated to increase by 46% between 2012 and 2030 and was listed as a cause of death on 379 800 death certificates out of 2 839,205 deaths in 2018.</a:t>
            </a:r>
            <a:r>
              <a:rPr lang="en-US" sz="3000" baseline="30000" dirty="0">
                <a:solidFill>
                  <a:schemeClr val="dk1"/>
                </a:solidFill>
              </a:rPr>
              <a:t>3</a:t>
            </a: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Impact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Fifteen out of fifty patients at a busy NY upstate clinic had HF-associated hospital readmission in six months and therefore a </a:t>
            </a:r>
            <a:r>
              <a:rPr lang="en-US" sz="3000" dirty="0">
                <a:solidFill>
                  <a:schemeClr val="dk1"/>
                </a:solidFill>
              </a:rPr>
              <a:t>failure mode and effects analysis completed(Diagram 1).</a:t>
            </a: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  </a:t>
            </a: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explore and synthesize evidence that supports the implementation of the American Heart Association(AHA)Transitions of Care(TOC) Scientific Guidelines</a:t>
            </a:r>
            <a:r>
              <a:rPr lang="en-US" sz="30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decrease heart failure affiliated hospital readmissions.</a:t>
            </a: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sz="6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Protocol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Electronic databases searched: CINAHL, Cochrane Library, PubMed, Medline, Ovid,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search terms: heart failure associated readmissions, heart failure transition of care, reduced thirty-day readmission, American Heart Association recommendations, multidisciplinary.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Search yielded 231 initial articles further limited to 54 articles then 15 articles for integrative review (Figure 1).</a:t>
            </a: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Inclusion/Exclusion Criteria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0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Inclusions: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articles written between 1/2017 and 5/2022. Systematic and primary research articles. Articles written in English. Peer reviewed. Adult subjects with primary diagnosis of HF and an index HF admission. 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0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Exclusions: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Articles published prior to 2017. Executive summaries and editorials. Non-peered reviewed. Patients without primary diagnosis of HF. Pediatric subjects.</a:t>
            </a: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Analysis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Effectiveness of AHA transition of care program examined. 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Themes identified through literature search and review.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Fifteen articles reviewed independently focusing on outcomes of intervention applied to decrease HF-associated readmissions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Articles summarized and organized alphabetically utilizing the Johns Hopkins Nursing Evidence-Based Practice Summary Tool</a:t>
            </a:r>
          </a:p>
        </p:txBody>
      </p:sp>
      <p:sp>
        <p:nvSpPr>
          <p:cNvPr id="53" name="Google Shape;53;p1"/>
          <p:cNvSpPr txBox="1"/>
          <p:nvPr/>
        </p:nvSpPr>
        <p:spPr>
          <a:xfrm>
            <a:off x="9389826" y="549100"/>
            <a:ext cx="398979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 b="1" i="0" u="none" strike="noStrike" cap="none" dirty="0">
                <a:solidFill>
                  <a:schemeClr val="dk1"/>
                </a:solidFill>
              </a:rPr>
              <a:t>REDUCING THIRTY DAY HEART FAILURE READMISSIONS</a:t>
            </a:r>
          </a:p>
        </p:txBody>
      </p:sp>
      <p:sp>
        <p:nvSpPr>
          <p:cNvPr id="54" name="Google Shape;54;p1"/>
          <p:cNvSpPr txBox="1"/>
          <p:nvPr/>
        </p:nvSpPr>
        <p:spPr>
          <a:xfrm>
            <a:off x="1706882" y="25539702"/>
            <a:ext cx="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26621286" y="7546236"/>
            <a:ext cx="12412800" cy="26336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8134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500" b="1" i="0" u="none" strike="noStrike" cap="none" dirty="0">
              <a:solidFill>
                <a:srgbClr val="00266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26216613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30223038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34229466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/>
          <p:nvPr/>
        </p:nvSpPr>
        <p:spPr>
          <a:xfrm>
            <a:off x="38611385" y="6083525"/>
            <a:ext cx="11594710" cy="25590275"/>
          </a:xfrm>
          <a:prstGeom prst="rect">
            <a:avLst/>
          </a:prstGeom>
          <a:noFill/>
          <a:ln>
            <a:noFill/>
          </a:ln>
          <a:effectLst>
            <a:outerShdw dist="38100" dir="8100000" sx="50000" sy="50000" algn="tr" rotWithShape="0">
              <a:srgbClr val="D1D1F0">
                <a:alpha val="3961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65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  <a:endParaRPr sz="6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Findings serve as a source for improved clinical outcomes including decreased healthcare spending.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Quality of life improvement for patients with HF.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interprofessional collaboration for nursing staff and nursing leadership.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Blueprint for implementing HF transition of care programs in other affiliated practice sites.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care coordination.</a:t>
            </a:r>
          </a:p>
          <a:p>
            <a:pPr marL="438134" marR="0" lvl="0" indent="0" algn="l" rtl="0">
              <a:lnSpc>
                <a:spcPct val="125000"/>
              </a:lnSpc>
              <a:spcBef>
                <a:spcPts val="65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  <a:endParaRPr lang="en-US" sz="6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</a:rPr>
              <a:t>Lack of minority population. </a:t>
            </a:r>
            <a:endParaRPr sz="3000" dirty="0"/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studies reported accessibility and distance as barriers for patients living in remote areas.</a:t>
            </a:r>
            <a:r>
              <a:rPr lang="en-US" sz="30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lang="en-US" sz="3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Most studies done in high-income countries with most done </a:t>
            </a:r>
            <a:r>
              <a:rPr lang="en-US" sz="3000" dirty="0">
                <a:solidFill>
                  <a:schemeClr val="dk1"/>
                </a:solidFill>
              </a:rPr>
              <a:t>in the US, insufficient data from middle income countries with different healthcare systems.</a:t>
            </a:r>
            <a:r>
              <a:rPr lang="en-US" sz="3000" baseline="30000" dirty="0">
                <a:solidFill>
                  <a:schemeClr val="dk1"/>
                </a:solidFill>
              </a:rPr>
              <a:t>6</a:t>
            </a:r>
            <a:endParaRPr lang="en-US" sz="3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484" marR="0" lvl="0" indent="-514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Steps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Implement HF TOC programs in under-represented populations to afford these populations access to high quality, collaborative, patient-centered care.</a:t>
            </a:r>
            <a:endParaRPr lang="en-US" sz="3000" dirty="0">
              <a:latin typeface="Arial"/>
              <a:ea typeface="Arial"/>
              <a:cs typeface="Arial"/>
              <a:sym typeface="Arial"/>
            </a:endParaRP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6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endParaRPr lang="en-US" sz="6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1. Albert, N.M.,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Barnason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S.,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Deswal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A., Hernandez, A.,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Kociol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R., Lee. E., Paul. S., Ryan, C.J., &amp; White-Williams, C. (2015). Transitions of care in heart failure: A scientific statement from the American Heart Association.  Circulation Heart Failure, 8(1), 384-409. 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https://doi.org.10.1161HHF00000000000006</a:t>
            </a:r>
            <a:endParaRPr lang="en-US" sz="2400" dirty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2.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Bragazzi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N. L., Zhong, W., Shu, J., Much, A. A., Lotan, D.,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Grupper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A., Younis,        A., &amp; Dai, H. (2021). Burden of heart failure and underlying causes in 195 countries and territories from 1990 to 2017. European Journal of Preventative Cardiology, 28(15), 1682-1690.  </a:t>
            </a:r>
            <a:r>
              <a:rPr lang="en-US" sz="2400" u="sng" dirty="0">
                <a:solidFill>
                  <a:srgbClr val="0563C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https://doi.org/10.1093/eurjpc/zwaa147</a:t>
            </a:r>
            <a:endParaRPr lang="en-US" sz="2400" dirty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3. Center for Disease Control (2020).  Facts about heart failure in the United States.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4. Coffey, A., Mulcahy, H., Savage, E., Fitzgerald, S., Bradley, C., Benefield, L., &amp; Leahy-Warren, P. (2017). Transitional care interventions: Relevance for nursing in the community. Public Health Nursing. 34(5), 454-460. </a:t>
            </a:r>
            <a:r>
              <a:rPr lang="en-US" sz="2400" u="sng" dirty="0">
                <a:solidFill>
                  <a:srgbClr val="0563C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https://doi.org/10.111/phn.12324</a:t>
            </a:r>
            <a:endParaRPr lang="en-US" sz="2400" dirty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5. Li, Y., Fu, M.R., Fang, J., Zheng., H., &amp; Luo, B. (2021). The effectiveness of transitional care interventions for adult people with heart failure of patient-centered health outcomes: A systematic review and meta-analysis including dose-response relationship. International Journal of Nursing Studies. 117(1), 1-11. </a:t>
            </a:r>
            <a:r>
              <a:rPr lang="en-US" sz="2400" u="sng" dirty="0">
                <a:solidFill>
                  <a:srgbClr val="0563C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  <a:hlinkClick r:id="rId6"/>
              </a:rPr>
              <a:t>https://doi.org/10.1016/j.ijnurstu.2021.10392</a:t>
            </a:r>
            <a:endParaRPr lang="en-US" sz="2400" dirty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6. Whitaker-Brown, C.D., Woods, S.J., Cornelius, J.B., Southard, E., &amp; Gulati. (2017). Improving quality of life and decreasing readmissions in heart failure patients in a multidisciplinary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transition-to-care clinic. Heart and Lung. 46(1), 79-84. </a:t>
            </a: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7"/>
              </a:rPr>
              <a:t>https://doi.org.10.1016/j.hrtlng.2016.11.003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952484" marR="0" lvl="0" indent="-514350" algn="ctr" rtl="0">
              <a:lnSpc>
                <a:spcPct val="12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2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Contact: </a:t>
            </a:r>
            <a:r>
              <a:rPr lang="en-US" sz="3200" b="1" i="1" dirty="0">
                <a:solidFill>
                  <a:schemeClr val="dk1"/>
                </a:solidFill>
              </a:rPr>
              <a:t>Roxanne.Chase-Wiley@Cityblock.com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26172159" y="12192000"/>
            <a:ext cx="39117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3090042" y="5139559"/>
            <a:ext cx="60540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13141497" y="5447005"/>
            <a:ext cx="12297000" cy="2213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sz="6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Multidisciplinary Follow-up</a:t>
            </a: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Multidisciplinary follow-up improved HF outcomes by utilizing a 	team-based approach to care.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Early Follow-up </a:t>
            </a: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Early discharge follow-up positively influenced HF prognosis.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Quality of Life </a:t>
            </a: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Patients with HF have episodes of extreme fatigue and it is 	suggested that HF transitions of care programs can improve 	overall quality of life(QOL) but more studies to be conducted.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Medication Adherence </a:t>
            </a: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Patients attending a HF TOC program received education about 	HF and were therefore more complaint with taking guideline 	directed medical treatment (GDMT). 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Nurse-Led Transitions of Care</a:t>
            </a: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Nurse led HF transition of care(TOC) programs can improve 	the overall health outcomes for patients diagnosed with HF.</a:t>
            </a: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sz="3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77824" marR="0" lvl="0" indent="-2540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5037402" y="2326563"/>
            <a:ext cx="26836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Roxanne Chase-Wiley, DNP, APRN, FNP-BC, CVNP-BC</a:t>
            </a:r>
          </a:p>
        </p:txBody>
      </p:sp>
      <p:sp>
        <p:nvSpPr>
          <p:cNvPr id="64" name="Google Shape;64;p1"/>
          <p:cNvSpPr txBox="1"/>
          <p:nvPr/>
        </p:nvSpPr>
        <p:spPr>
          <a:xfrm>
            <a:off x="12451350" y="3488125"/>
            <a:ext cx="30249600" cy="16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chemeClr val="dk1"/>
                </a:solidFill>
              </a:rPr>
              <a:t>Cityblock Health</a:t>
            </a:r>
            <a:r>
              <a:rPr lang="en-US" sz="6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6000" b="1" dirty="0">
                <a:solidFill>
                  <a:schemeClr val="dk1"/>
                </a:solidFill>
              </a:rPr>
              <a:t>DNPs of Color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36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dirty="0">
                <a:solidFill>
                  <a:schemeClr val="dk1"/>
                </a:solidFill>
              </a:rPr>
              <a:t>Virtual Care Delivery, New York City, New York</a:t>
            </a:r>
            <a:endParaRPr sz="3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27276667" y="26508057"/>
            <a:ext cx="11895717" cy="25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8134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002664"/>
                </a:solidFill>
                <a:latin typeface="Arial"/>
                <a:ea typeface="Arial"/>
                <a:cs typeface="Arial"/>
                <a:sym typeface="Arial"/>
              </a:rPr>
              <a:t>Figure 1. </a:t>
            </a:r>
            <a:r>
              <a:rPr lang="en-US" sz="3000" b="1" dirty="0">
                <a:solidFill>
                  <a:srgbClr val="002664"/>
                </a:solidFill>
              </a:rPr>
              <a:t>Flow Diagram</a:t>
            </a:r>
            <a:endParaRPr sz="3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3238670" y="16459200"/>
            <a:ext cx="13446409" cy="12424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8134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rgbClr val="0026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38849576" y="5357988"/>
            <a:ext cx="12148195" cy="3650959"/>
          </a:xfrm>
          <a:prstGeom prst="rect">
            <a:avLst/>
          </a:prstGeom>
          <a:solidFill>
            <a:srgbClr val="FCD900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Conclusion:</a:t>
            </a:r>
            <a:endParaRPr lang="en-US" sz="6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Recommendations for: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cohesive and effective collaboration of HF TOC.</a:t>
            </a:r>
            <a:r>
              <a:rPr lang="en-US" sz="3000" baseline="30000" dirty="0">
                <a:solidFill>
                  <a:schemeClr val="dk1"/>
                </a:solidFill>
              </a:rPr>
              <a:t>6</a:t>
            </a:r>
            <a:endParaRPr lang="en-US" sz="3000" baseline="30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research and education to support teaching.</a:t>
            </a:r>
            <a:r>
              <a:rPr lang="en-US" sz="3000" baseline="30000" dirty="0">
                <a:solidFill>
                  <a:schemeClr val="dk1"/>
                </a:solidFill>
              </a:rPr>
              <a:t>4</a:t>
            </a:r>
            <a:endParaRPr lang="en-US" sz="3000" baseline="30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Advocacy for HF TOC to be offered as the standard of care.</a:t>
            </a:r>
            <a:r>
              <a:rPr lang="en-US" sz="3000" baseline="30000" dirty="0">
                <a:solidFill>
                  <a:schemeClr val="dk1"/>
                </a:solidFill>
              </a:rPr>
              <a:t>5</a:t>
            </a:r>
            <a:endParaRPr lang="en-US" sz="3000" baseline="30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0" y="32420350"/>
            <a:ext cx="51206400" cy="658800"/>
          </a:xfrm>
          <a:prstGeom prst="rect">
            <a:avLst/>
          </a:prstGeom>
          <a:solidFill>
            <a:srgbClr val="351C7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51C75"/>
              </a:solidFill>
            </a:endParaRPr>
          </a:p>
        </p:txBody>
      </p:sp>
      <p:pic>
        <p:nvPicPr>
          <p:cNvPr id="73" name="Google Shape;73;p1"/>
          <p:cNvPicPr preferRelativeResize="0"/>
          <p:nvPr/>
        </p:nvPicPr>
        <p:blipFill rotWithShape="1">
          <a:blip r:embed="rId8">
            <a:alphaModFix/>
          </a:blip>
          <a:srcRect t="10650" r="15739"/>
          <a:stretch/>
        </p:blipFill>
        <p:spPr>
          <a:xfrm>
            <a:off x="727075" y="258433"/>
            <a:ext cx="10836700" cy="5372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810072D-D907-5A1E-5223-EDE9246D21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39088" y="7954641"/>
            <a:ext cx="10384671" cy="17455659"/>
          </a:xfrm>
          <a:prstGeom prst="rect">
            <a:avLst/>
          </a:prstGeom>
        </p:spPr>
      </p:pic>
      <p:grpSp>
        <p:nvGrpSpPr>
          <p:cNvPr id="3" name="Canvas 172">
            <a:extLst>
              <a:ext uri="{FF2B5EF4-FFF2-40B4-BE49-F238E27FC236}">
                <a16:creationId xmlns:a16="http://schemas.microsoft.com/office/drawing/2014/main" id="{7B8272C6-92CA-4FFC-AF27-F20A74AE127C}"/>
              </a:ext>
            </a:extLst>
          </p:cNvPr>
          <p:cNvGrpSpPr/>
          <p:nvPr/>
        </p:nvGrpSpPr>
        <p:grpSpPr>
          <a:xfrm>
            <a:off x="14447249" y="16649700"/>
            <a:ext cx="12174035" cy="8850103"/>
            <a:chOff x="7620" y="-33655"/>
            <a:chExt cx="6957695" cy="433431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1DF88DD-8A80-9F2F-7039-3F2D4F825BB3}"/>
                </a:ext>
              </a:extLst>
            </p:cNvPr>
            <p:cNvSpPr/>
            <p:nvPr/>
          </p:nvSpPr>
          <p:spPr>
            <a:xfrm>
              <a:off x="111125" y="-33655"/>
              <a:ext cx="6854190" cy="430022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4A5BE46-F1D3-E338-7092-8181E003B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365" y="35999"/>
              <a:ext cx="3175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E06A78-8DF5-EE84-20E8-6F5CBC254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600" y="20998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F2C51BF-A6D9-CAB3-1A28-E11F75E66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35730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B267565-C786-252F-A798-310AF079B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685" y="35730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8DDFCC-63F1-A81C-A211-472E71E25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310" y="357129"/>
              <a:ext cx="8191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8817A1D-01C0-EA9E-E79C-5036EF7A7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9375" y="35730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                 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B40A3E1-8F39-0E64-B905-047C2036C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8048" y="340164"/>
              <a:ext cx="639999" cy="305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CAUSE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A75A595-2687-8C3C-1857-C8C55A915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7260" y="340164"/>
              <a:ext cx="2921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                                                                     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247924D-E8F1-F104-4FCA-3CBC8F739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5135" y="340164"/>
              <a:ext cx="2921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3D491E6-0978-F357-C74F-B8006C65A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965" y="340164"/>
              <a:ext cx="2921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       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9C3DEE3-7B6B-8D1E-9412-980DBC248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3930" y="340164"/>
              <a:ext cx="2921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0C50985-B74A-B6EA-EA6F-9F838BA7D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5757" y="340164"/>
              <a:ext cx="1163635" cy="305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                 EFFECT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1E75F83-E3E1-01CD-BF24-D505E5284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49192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75ABE2-2762-F1CD-4A8B-DEF2545EA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420" y="62210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663ABBA-30C5-7FBE-0FE3-201F0317F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945" y="75227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5116E7F-370E-17C7-A091-D165532B5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945" y="88245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74A0956-9406-B4A5-4500-283AE455B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945" y="10138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8DFE1B8-C06B-2CA6-F31D-CB391829F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945" y="114407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2DC2D7F-B9B2-4885-39A8-D976FDD01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127424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5E54C3C-97FC-4BA9-AEF5-521E7024E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140442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BA3F8CE-2E28-5B5D-5F86-8EC27CA8B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15345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4AC0CF5-B4CC-2BB2-69D3-D5CAD64BE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34" y="1534599"/>
              <a:ext cx="69151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Physician/NP/PA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C18A8DF-0B4C-244F-4449-8391B4289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410" y="15345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7696EF5-6D90-2F32-20FA-514A8D8A2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460" y="15345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5939BE6-72EE-5BA2-F683-A5BA04FA4B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6878" y="1534599"/>
              <a:ext cx="61150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Nonadherence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0B4B4F3-319E-276F-37FF-E5E3FAC2C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995" y="1534599"/>
              <a:ext cx="9398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ce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5C617A3-C8E8-718F-4B9A-34B4BA4B5F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470" y="1534599"/>
              <a:ext cx="37401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to GDMT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7DE13AF-B77B-9F0C-58D6-0485A3989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1835" y="15345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5911675-DE7E-1BD3-B94F-BF6D920C3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7925" y="1534599"/>
              <a:ext cx="48069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Community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0363618-2105-9B73-CA94-3FC00DB45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510" y="1534599"/>
              <a:ext cx="28829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(SDoH)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75D83BC-DE92-12E3-2B35-AE86F6F79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0245" y="15345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5FABB30-94A5-93A0-FDAB-D90F11DB8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3105" y="15345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24B31CE-64A4-B309-ED0D-D5A45362B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025" y="1534599"/>
              <a:ext cx="63436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Lack of support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4B268DE-CC58-94CC-E73D-696129CB4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3090" y="1534599"/>
              <a:ext cx="64008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/transportation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9E7C332-961B-94A4-909A-B53B77DED7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4600" y="15345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B39FC24-76A0-BCEA-E8D8-429B22E4D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166477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5BE367D-A703-FEDE-CD4C-6137477C6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179494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A9F72BF-7D8F-6C12-CDE4-D54C7F3E4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192512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14DCD56-79F5-C3FC-330B-D3305D272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95" y="1925124"/>
              <a:ext cx="24511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Nurse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E9541A3-0ED7-3F47-0A9F-9B24FBAEA5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350" y="192512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3F3B151-8998-5570-6416-6F6233451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10" y="192512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7457A5A-C9B4-33C1-6250-9C6035198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335" y="192512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F57988A-7F37-D103-080C-49E1A22A0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830" y="1925124"/>
              <a:ext cx="150431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Inadequate time spent on education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170E138-BA8C-9CC2-85A6-51572B192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5085" y="192512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D468E3D-3D99-7D51-7625-1CA70A65F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5110" y="1925124"/>
              <a:ext cx="72136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Outpatient Office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CD08B850-A24D-E6AA-8D48-E8036652E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0440" y="192512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D27815F-408F-B55C-5F3E-555B53E0F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9840" y="1925124"/>
              <a:ext cx="130048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Inadequate discharge follow up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DF6BBAC-B689-8950-F5BE-F6305CA9E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5085" y="192512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D086DCE-F5EB-99E9-FF42-1B9328DDD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20552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E6FFF0A7-591A-EDCE-7630-B958CC1C7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218547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83668D99-2864-6B50-1766-F5F3C09E5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50" y="2185474"/>
              <a:ext cx="29654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Patient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B3DA2D66-3CB6-4274-A3FE-6254AA3FA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775" y="218547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EDB4899-8DD7-5945-566B-D65F19B2F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755" y="2185474"/>
              <a:ext cx="86868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Does not understand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79FBBA9-A614-DAA1-CCE8-C2DE893E5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4710" y="2185474"/>
              <a:ext cx="48641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instructions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290FD7D9-CA73-BE31-CDC0-34C82E7DB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375" y="218547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0612D92-F773-67EA-2D16-A1835AFD2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235" y="218547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60C76D6D-4171-0281-90C3-4B9741579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850" y="2185474"/>
              <a:ext cx="65214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Hospital Setting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6DF2137-5E53-0BB4-0E22-832606BFE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8695" y="218547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5C06AF54-82B9-27BD-60EF-8400E7071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3505" y="2185474"/>
              <a:ext cx="137668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Busy, high acuity level of patients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4F85440-C954-8AA9-3545-EE13C9683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6855" y="218547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A6564A66-E5C5-78A8-9B17-4F1DBBD7C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231564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69AE260-1C98-63F9-2E3F-81485C102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9993" y="2356289"/>
              <a:ext cx="1544320" cy="229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Increased Heart Failure Readmissions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50C1B76-AE11-4EC2-56B4-7854F5257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8715" y="231564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172897F1-1804-DF85-1EF7-1EDAEEF32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244582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A7E3D2-F690-EF25-3236-CD4503C53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E3B09E10-0F37-F4FA-E926-FF0F122FE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25" y="2575999"/>
              <a:ext cx="74866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HF EBP Guidelines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22E2C608-462C-BB1C-9744-85AEAB853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92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BACECCEA-934F-5D7F-3797-0232280C8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377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39A2FC6D-0FEF-B6C7-745C-DED3C8A7E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3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27CCA12F-1C9E-D52B-FA76-F63A06845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40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A3D16452-8DE4-E10B-D0FC-92322EF49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953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3E53B942-8552-E937-5A4A-D6A568624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310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C4765FA1-03B5-54ED-AD8B-7E7FCBB99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80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52C84E51-1569-C61B-A764-AC1F0D3F2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93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A7650607-B64C-86A7-0BD2-04E7ACBB8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290" y="2575999"/>
              <a:ext cx="47180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Inadequate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D75CF431-D4ED-8346-9CC1-2288F4433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480" y="2575999"/>
              <a:ext cx="5461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E899D79-0536-091D-02FB-12EFAEF41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090" y="2575999"/>
              <a:ext cx="13525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are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C52461D4-1DE9-B5FB-3B46-72A2A32C4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88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0049137C-3705-D55C-5547-BB5D0BE57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9015" y="2575999"/>
              <a:ext cx="54038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Coordination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E7E90E95-21B6-A9B1-B762-021339F87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765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48E628B7-A911-14BB-8F73-C238C6833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051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86717678-5BCA-A189-D581-02461958F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5135" y="2575999"/>
              <a:ext cx="6921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Charts/Diagrams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37F0DF77-B06B-46FE-4031-3F9A7955E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9985" y="257599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545A617D-0292-2BF8-216C-D88CCB1AE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270617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D71A3C21-5556-DCC6-9E11-6C79BA070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28376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  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AB70FE01-5A02-1EFB-2F5F-FBC3B576A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25" y="2837619"/>
              <a:ext cx="95694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HF Discharge Order Set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11A169F4-C86F-048C-64F3-583679FBC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745" y="28376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9C48E796-775D-6EC5-941A-57A580F6D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900" y="28376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A4C56E7-AC0E-5FD6-3BF8-A417B0929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9289" y="2837619"/>
              <a:ext cx="132969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Inadequate EHR Interoperability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A3C6A9B5-5E1E-B7FA-FF38-CF043D192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0990" y="28376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96B31E30-FADD-3315-1356-263EA8F13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330" y="2837619"/>
              <a:ext cx="77851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Lack of home scale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BBE0F5A0-65BD-C1DE-1B73-3282EB784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445" y="28376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7A864051-2744-B25C-27FB-5E7CC5F8E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1145" y="28376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AE3E4F7-F3DD-6339-F734-6018537F8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296779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014A2E09-7795-B463-ABB9-B6F8AE523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309796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6A185174-8AEF-06D6-9C70-00BE7F630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10" y="309796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E492CFFE-7234-7C99-04B0-5771B7D6F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40" y="3097969"/>
              <a:ext cx="85852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Educational Material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7FE43EBC-9216-D54F-ED6F-7A23B48BA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200" y="309796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1122E8AD-CF0D-7C22-089A-5972AB2AA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060" y="309796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7E01B53A-162A-0731-3C3F-2AC8AB25F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555" y="3097969"/>
              <a:ext cx="103949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Poor Med. Reconciliation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22DCD537-2E49-F9EC-93EC-CC0B6305A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1735" y="309796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24E9E8D1-DC5A-50C4-88EF-E7FE6D531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235" y="309796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9390E69F-CEE3-E915-5BE7-EE7186466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6365" y="3097969"/>
              <a:ext cx="144907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Lack of access to electronic devices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DEBC9873-DB2F-F9D9-1B6B-4167F1E67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2740" y="309796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EC6AA9FC-CCAC-6014-A783-1FF5E6F79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3228144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AC2AB5D1-B44E-925E-61C9-E82C4F11E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3358319"/>
              <a:ext cx="89852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Patient Learning Style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0BAA5F97-4BCB-FED8-4C89-FAC4A6123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850" y="33583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468E9272-64BF-1FFF-7D5D-D47B7C044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480" y="33583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B120E77C-1EB1-097E-297B-715E2D969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550" y="33583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86211DE8-BE87-F0C5-32BD-6A15793C6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985" y="33583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77D51153-8440-E3F1-9128-4C0BEF0ED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055" y="33583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F6E953C3-19C4-47D5-F959-E2CFC3DBE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7490" y="33583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A137FB24-71D1-150D-9618-CA6A885B9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290" y="33583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8BFBB919-2A5C-19DF-DAA8-A1B97521D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145" y="3358319"/>
              <a:ext cx="9334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Lack of internet access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E8C57547-8630-0802-B187-C6A463871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9010" y="33583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ACB8AA11-B5E8-C83B-9C37-5CBAF80AA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0630" y="3358319"/>
              <a:ext cx="2349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E5EB73AA-DFB8-C509-B97A-85E4AB730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" y="882454"/>
              <a:ext cx="968508" cy="398145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8A5E340B-C6B8-7781-0FBD-F23C9E0E2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0" y="865944"/>
              <a:ext cx="934085" cy="398145"/>
            </a:xfrm>
            <a:prstGeom prst="rect">
              <a:avLst/>
            </a:prstGeom>
            <a:noFill/>
            <a:ln w="8890" cap="flat">
              <a:solidFill>
                <a:srgbClr val="41719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647722DF-4B61-0FE6-B0A2-644DE5505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65" y="984689"/>
              <a:ext cx="458470" cy="311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People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79B50409-A5FA-190B-8F2A-AA177C6AB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720" y="984689"/>
              <a:ext cx="3937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40E7F665-3195-02E2-5E64-780258151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8150" y="848164"/>
              <a:ext cx="1010285" cy="40005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E4410CEB-FB4E-7EF8-FA87-DFE1CF435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8150" y="848164"/>
              <a:ext cx="1010285" cy="400050"/>
            </a:xfrm>
            <a:prstGeom prst="rect">
              <a:avLst/>
            </a:prstGeom>
            <a:noFill/>
            <a:ln w="8890" cap="flat">
              <a:solidFill>
                <a:srgbClr val="41719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24BF63CE-E193-E36D-87C4-A6814501B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335" y="967544"/>
              <a:ext cx="854075" cy="311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Environment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C7594FDD-A626-A16C-2574-290AC7576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250" y="967544"/>
              <a:ext cx="3937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166C49B-4CD2-7D77-EA69-BFE91E300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0" y="3598349"/>
              <a:ext cx="934085" cy="479425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1316AE0-7297-BCB9-88CD-0DE011136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0" y="3598349"/>
              <a:ext cx="934085" cy="479425"/>
            </a:xfrm>
            <a:prstGeom prst="rect">
              <a:avLst/>
            </a:prstGeom>
            <a:noFill/>
            <a:ln w="8890" cap="flat">
              <a:solidFill>
                <a:srgbClr val="41719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16755A4F-B204-019B-675D-3391212ED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95" y="3757734"/>
              <a:ext cx="605790" cy="311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Materials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F6F98E1E-0B9D-95C5-E7DD-226FB18DF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765" y="3757734"/>
              <a:ext cx="3937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F62D3AD9-F436-A728-1C95-007F65581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185" y="3612954"/>
              <a:ext cx="932180" cy="47752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B0546FA0-F5A4-957B-A81C-D6C77FFF7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185" y="3612954"/>
              <a:ext cx="932180" cy="477520"/>
            </a:xfrm>
            <a:prstGeom prst="rect">
              <a:avLst/>
            </a:prstGeom>
            <a:noFill/>
            <a:ln w="8890" cap="flat">
              <a:solidFill>
                <a:srgbClr val="41719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F53149C9-67DA-EF95-4F82-23BDD3CE1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4495" y="3651054"/>
              <a:ext cx="3937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08A5ECF2-442A-3DF1-DF08-FDDAF196B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4495" y="3814249"/>
              <a:ext cx="3937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4862B85E-5249-77A1-E420-0D59F747B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0695" y="3814249"/>
              <a:ext cx="574675" cy="311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Methods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8D9DCF4D-00D7-2084-916E-56988C43D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8385" y="3814249"/>
              <a:ext cx="3937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6611D2BE-B594-F463-C08D-E1C9F5AC7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4495" y="3977444"/>
              <a:ext cx="3937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867690C4-6202-CA62-C38F-CDC61BE1B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6585" y="3591999"/>
              <a:ext cx="854710" cy="476885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0067D367-6247-6180-7670-4D0867262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6585" y="3591999"/>
              <a:ext cx="854710" cy="476885"/>
            </a:xfrm>
            <a:prstGeom prst="rect">
              <a:avLst/>
            </a:prstGeom>
            <a:noFill/>
            <a:ln w="8890" cap="flat">
              <a:solidFill>
                <a:srgbClr val="41719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3756FB59-1638-878F-FFC5-4637BE899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070" y="3750114"/>
              <a:ext cx="721995" cy="311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Equipment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2AAADBAF-0ACD-F2E4-CCA7-017D0E451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810" y="3750114"/>
              <a:ext cx="39370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Freeform 152">
              <a:extLst>
                <a:ext uri="{FF2B5EF4-FFF2-40B4-BE49-F238E27FC236}">
                  <a16:creationId xmlns:a16="http://schemas.microsoft.com/office/drawing/2014/main" id="{F7CC4137-8A51-1FF8-5292-0CF0FEEA8E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3847" y="2356289"/>
              <a:ext cx="4620260" cy="89535"/>
            </a:xfrm>
            <a:custGeom>
              <a:avLst/>
              <a:gdLst>
                <a:gd name="T0" fmla="*/ 1 w 7276"/>
                <a:gd name="T1" fmla="*/ 141 h 141"/>
                <a:gd name="T2" fmla="*/ 7175 w 7276"/>
                <a:gd name="T3" fmla="*/ 84 h 141"/>
                <a:gd name="T4" fmla="*/ 7174 w 7276"/>
                <a:gd name="T5" fmla="*/ 42 h 141"/>
                <a:gd name="T6" fmla="*/ 0 w 7276"/>
                <a:gd name="T7" fmla="*/ 99 h 141"/>
                <a:gd name="T8" fmla="*/ 1 w 7276"/>
                <a:gd name="T9" fmla="*/ 141 h 141"/>
                <a:gd name="T10" fmla="*/ 7155 w 7276"/>
                <a:gd name="T11" fmla="*/ 126 h 141"/>
                <a:gd name="T12" fmla="*/ 7276 w 7276"/>
                <a:gd name="T13" fmla="*/ 62 h 141"/>
                <a:gd name="T14" fmla="*/ 7153 w 7276"/>
                <a:gd name="T15" fmla="*/ 0 h 141"/>
                <a:gd name="T16" fmla="*/ 7155 w 7276"/>
                <a:gd name="T17" fmla="*/ 12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76" h="141">
                  <a:moveTo>
                    <a:pt x="1" y="141"/>
                  </a:moveTo>
                  <a:lnTo>
                    <a:pt x="7175" y="84"/>
                  </a:lnTo>
                  <a:lnTo>
                    <a:pt x="7174" y="42"/>
                  </a:lnTo>
                  <a:lnTo>
                    <a:pt x="0" y="99"/>
                  </a:lnTo>
                  <a:lnTo>
                    <a:pt x="1" y="141"/>
                  </a:lnTo>
                  <a:close/>
                  <a:moveTo>
                    <a:pt x="7155" y="126"/>
                  </a:moveTo>
                  <a:lnTo>
                    <a:pt x="7276" y="62"/>
                  </a:lnTo>
                  <a:lnTo>
                    <a:pt x="7153" y="0"/>
                  </a:lnTo>
                  <a:lnTo>
                    <a:pt x="7155" y="126"/>
                  </a:lnTo>
                  <a:close/>
                </a:path>
              </a:pathLst>
            </a:custGeom>
            <a:solidFill>
              <a:srgbClr val="5B9BD5"/>
            </a:solidFill>
            <a:ln w="635" cap="flat">
              <a:solidFill>
                <a:srgbClr val="5B9BD5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66" name="Line 153">
              <a:extLst>
                <a:ext uri="{FF2B5EF4-FFF2-40B4-BE49-F238E27FC236}">
                  <a16:creationId xmlns:a16="http://schemas.microsoft.com/office/drawing/2014/main" id="{C326E48A-4C4D-A360-0DD7-713834DA79A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8105" y="1664139"/>
              <a:ext cx="1553210" cy="0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" name="Line 154">
              <a:extLst>
                <a:ext uri="{FF2B5EF4-FFF2-40B4-BE49-F238E27FC236}">
                  <a16:creationId xmlns:a16="http://schemas.microsoft.com/office/drawing/2014/main" id="{888BD1A4-FAC4-D597-EBCE-5906F9445D8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6210" y="2064824"/>
              <a:ext cx="1630045" cy="0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8" name="Line 155">
              <a:extLst>
                <a:ext uri="{FF2B5EF4-FFF2-40B4-BE49-F238E27FC236}">
                  <a16:creationId xmlns:a16="http://schemas.microsoft.com/office/drawing/2014/main" id="{B5F467A0-3210-248F-37C4-E51462EF25B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805430" y="1663504"/>
              <a:ext cx="1473200" cy="0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9" name="Line 156">
              <a:extLst>
                <a:ext uri="{FF2B5EF4-FFF2-40B4-BE49-F238E27FC236}">
                  <a16:creationId xmlns:a16="http://schemas.microsoft.com/office/drawing/2014/main" id="{F9EDB433-692A-D713-A014-517B5BAE315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77490" y="2049584"/>
              <a:ext cx="1588770" cy="1460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0" name="Line 157">
              <a:extLst>
                <a:ext uri="{FF2B5EF4-FFF2-40B4-BE49-F238E27FC236}">
                  <a16:creationId xmlns:a16="http://schemas.microsoft.com/office/drawing/2014/main" id="{50872F67-FC4E-D617-A161-603502D8791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33680" y="2704904"/>
              <a:ext cx="931545" cy="0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1" name="Line 158">
              <a:extLst>
                <a:ext uri="{FF2B5EF4-FFF2-40B4-BE49-F238E27FC236}">
                  <a16:creationId xmlns:a16="http://schemas.microsoft.com/office/drawing/2014/main" id="{E9443731-B436-BDF0-518C-D8905B5D3AE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6210" y="2974779"/>
              <a:ext cx="924560" cy="1270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2" name="Line 159">
              <a:extLst>
                <a:ext uri="{FF2B5EF4-FFF2-40B4-BE49-F238E27FC236}">
                  <a16:creationId xmlns:a16="http://schemas.microsoft.com/office/drawing/2014/main" id="{5E2009CC-E5AB-EFAB-ED18-FE3AAB248B1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7945" y="3236399"/>
              <a:ext cx="934085" cy="444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3" name="Line 160">
              <a:extLst>
                <a:ext uri="{FF2B5EF4-FFF2-40B4-BE49-F238E27FC236}">
                  <a16:creationId xmlns:a16="http://schemas.microsoft.com/office/drawing/2014/main" id="{0DCB2407-4C33-9B49-7F36-AAFA102FB85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20" y="3476429"/>
              <a:ext cx="931545" cy="2540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" name="Line 161">
              <a:extLst>
                <a:ext uri="{FF2B5EF4-FFF2-40B4-BE49-F238E27FC236}">
                  <a16:creationId xmlns:a16="http://schemas.microsoft.com/office/drawing/2014/main" id="{81C2BF5F-28E7-74B4-245D-13E8A97527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852805" y="2384864"/>
              <a:ext cx="465455" cy="120078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5" name="Line 162">
              <a:extLst>
                <a:ext uri="{FF2B5EF4-FFF2-40B4-BE49-F238E27FC236}">
                  <a16:creationId xmlns:a16="http://schemas.microsoft.com/office/drawing/2014/main" id="{AA8B88C2-69FC-124B-FF2A-88721BF10A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83895" y="1270439"/>
              <a:ext cx="387985" cy="112077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6" name="Line 163">
              <a:extLst>
                <a:ext uri="{FF2B5EF4-FFF2-40B4-BE49-F238E27FC236}">
                  <a16:creationId xmlns:a16="http://schemas.microsoft.com/office/drawing/2014/main" id="{48FC47F1-8786-B0C6-39F3-2F0F589A1D2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552575" y="2706809"/>
              <a:ext cx="1009015" cy="6350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7" name="Line 164">
              <a:extLst>
                <a:ext uri="{FF2B5EF4-FFF2-40B4-BE49-F238E27FC236}">
                  <a16:creationId xmlns:a16="http://schemas.microsoft.com/office/drawing/2014/main" id="{02F9F826-7CBD-B1D7-3812-A921CAAC092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475105" y="2981129"/>
              <a:ext cx="1007745" cy="63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8" name="Line 165">
              <a:extLst>
                <a:ext uri="{FF2B5EF4-FFF2-40B4-BE49-F238E27FC236}">
                  <a16:creationId xmlns:a16="http://schemas.microsoft.com/office/drawing/2014/main" id="{6E08BC27-532F-1DA2-DF92-749CCD0850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91920" y="3230049"/>
              <a:ext cx="1099185" cy="698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9" name="Line 167">
              <a:extLst>
                <a:ext uri="{FF2B5EF4-FFF2-40B4-BE49-F238E27FC236}">
                  <a16:creationId xmlns:a16="http://schemas.microsoft.com/office/drawing/2014/main" id="{041DBA09-5E00-F4F3-C5AB-E45D253E8FD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423160" y="2391214"/>
              <a:ext cx="308610" cy="120078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0" name="Line 168">
              <a:extLst>
                <a:ext uri="{FF2B5EF4-FFF2-40B4-BE49-F238E27FC236}">
                  <a16:creationId xmlns:a16="http://schemas.microsoft.com/office/drawing/2014/main" id="{D114FFB6-2466-6E08-9390-576EFF63C1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465830" y="1279964"/>
              <a:ext cx="388620" cy="112077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1" name="Line 169">
              <a:extLst>
                <a:ext uri="{FF2B5EF4-FFF2-40B4-BE49-F238E27FC236}">
                  <a16:creationId xmlns:a16="http://schemas.microsoft.com/office/drawing/2014/main" id="{19DE12CC-4AE4-7111-379C-26DDD4F9D95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70835" y="2699824"/>
              <a:ext cx="1084580" cy="3810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2" name="Line 170">
              <a:extLst>
                <a:ext uri="{FF2B5EF4-FFF2-40B4-BE49-F238E27FC236}">
                  <a16:creationId xmlns:a16="http://schemas.microsoft.com/office/drawing/2014/main" id="{7A94563B-9D83-02CA-4F64-1CCB5A6EC86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13355" y="2957634"/>
              <a:ext cx="1213485" cy="7620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3" name="Line 171">
              <a:extLst>
                <a:ext uri="{FF2B5EF4-FFF2-40B4-BE49-F238E27FC236}">
                  <a16:creationId xmlns:a16="http://schemas.microsoft.com/office/drawing/2014/main" id="{8DD99B78-FE2E-0020-F361-D45AFADDF7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641600" y="3230049"/>
              <a:ext cx="1207135" cy="698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" name="Line 172">
              <a:extLst>
                <a:ext uri="{FF2B5EF4-FFF2-40B4-BE49-F238E27FC236}">
                  <a16:creationId xmlns:a16="http://schemas.microsoft.com/office/drawing/2014/main" id="{928B09C3-7804-4CA6-EC3A-CBD5D5B04D1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42540" y="3502464"/>
              <a:ext cx="1205230" cy="1079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5" name="Line 173">
              <a:extLst>
                <a:ext uri="{FF2B5EF4-FFF2-40B4-BE49-F238E27FC236}">
                  <a16:creationId xmlns:a16="http://schemas.microsoft.com/office/drawing/2014/main" id="{DF520F92-1326-E83E-3C07-107174951F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806190" y="2405819"/>
              <a:ext cx="311150" cy="1200785"/>
            </a:xfrm>
            <a:prstGeom prst="line">
              <a:avLst/>
            </a:prstGeom>
            <a:noFill/>
            <a:ln w="1079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6" name="Line 174">
              <a:extLst>
                <a:ext uri="{FF2B5EF4-FFF2-40B4-BE49-F238E27FC236}">
                  <a16:creationId xmlns:a16="http://schemas.microsoft.com/office/drawing/2014/main" id="{C8C99321-7D08-F61D-DF48-E73DEADD93F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7785" y="527489"/>
              <a:ext cx="5676265" cy="0"/>
            </a:xfrm>
            <a:prstGeom prst="line">
              <a:avLst/>
            </a:prstGeom>
            <a:noFill/>
            <a:ln w="3873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8" name="TextBox 187">
            <a:extLst>
              <a:ext uri="{FF2B5EF4-FFF2-40B4-BE49-F238E27FC236}">
                <a16:creationId xmlns:a16="http://schemas.microsoft.com/office/drawing/2014/main" id="{579C17AE-F929-D204-7E29-CEDB638E2E96}"/>
              </a:ext>
            </a:extLst>
          </p:cNvPr>
          <p:cNvSpPr txBox="1"/>
          <p:nvPr/>
        </p:nvSpPr>
        <p:spPr>
          <a:xfrm>
            <a:off x="12770203" y="26516395"/>
            <a:ext cx="25513491" cy="560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8134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002664"/>
                </a:solidFill>
              </a:rPr>
              <a:t>Diagram 1. Failure Mode and Effects Analysis Fishbone Diagram</a:t>
            </a:r>
            <a:endParaRPr lang="en-US" sz="3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3893</TotalTime>
  <Words>1236</Words>
  <Application>Microsoft Office PowerPoint</Application>
  <PresentationFormat>Custom</PresentationFormat>
  <Paragraphs>200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klemmd</dc:creator>
  <cp:lastModifiedBy>Roxanne Chase-Wiley</cp:lastModifiedBy>
  <cp:revision>4</cp:revision>
  <dcterms:created xsi:type="dcterms:W3CDTF">2005-02-02T16:58:07Z</dcterms:created>
  <dcterms:modified xsi:type="dcterms:W3CDTF">2022-09-24T04:07:32Z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0x010100E9AAB503E7B62A479BA7F955EEA0A246</vt:lpwstr>
  </property>
</Properties>
</file>